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8.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handshake.png"/>
          <p:cNvPicPr>
            <a:picLocks noChangeAspect="1"/>
          </p:cNvPicPr>
          <p:nvPr/>
        </p:nvPicPr>
        <p:blipFill>
          <a:blip r:embed="rId2"/>
          <a:srcRect l="7113" r="7113"/>
          <a:stretch>
            <a:fillRect/>
          </a:stretch>
        </p:blipFill>
        <p:spPr>
          <a:xfrm>
            <a:off x="6309360" y="0"/>
            <a:ext cx="5882335" cy="6858000"/>
          </a:xfrm>
          <a:prstGeom prst="rect">
            <a:avLst/>
          </a:prstGeom>
        </p:spPr>
      </p:pic>
      <p:sp>
        <p:nvSpPr>
          <p:cNvPr id="4" name="Rectangle 3"/>
          <p:cNvSpPr/>
          <p:nvPr/>
        </p:nvSpPr>
        <p:spPr>
          <a:xfrm>
            <a:off x="6309360" y="0"/>
            <a:ext cx="18288" cy="6858000"/>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zudo-works-logo-512.png"/>
          <p:cNvPicPr>
            <a:picLocks noChangeAspect="1"/>
          </p:cNvPicPr>
          <p:nvPr/>
        </p:nvPicPr>
        <p:blipFill>
          <a:blip r:embed="rId3"/>
          <a:stretch>
            <a:fillRect/>
          </a:stretch>
        </p:blipFill>
        <p:spPr>
          <a:xfrm>
            <a:off x="640080" y="548640"/>
            <a:ext cx="502920" cy="502920"/>
          </a:xfrm>
          <a:prstGeom prst="rect">
            <a:avLst/>
          </a:prstGeom>
        </p:spPr>
      </p:pic>
      <p:sp>
        <p:nvSpPr>
          <p:cNvPr id="6" name="TextBox 5"/>
          <p:cNvSpPr txBox="1"/>
          <p:nvPr/>
        </p:nvSpPr>
        <p:spPr>
          <a:xfrm>
            <a:off x="1261872" y="548640"/>
            <a:ext cx="3657600" cy="502920"/>
          </a:xfrm>
          <a:prstGeom prst="rect">
            <a:avLst/>
          </a:prstGeom>
          <a:noFill/>
        </p:spPr>
        <p:txBody>
          <a:bodyPr wrap="square" lIns="0" rIns="0" tIns="0" bIns="0" anchor="ctr">
            <a:spAutoFit/>
          </a:bodyPr>
          <a:lstStyle/>
          <a:p>
            <a:pPr algn="l">
              <a:lnSpc>
                <a:spcPct val="100000"/>
              </a:lnSpc>
              <a:spcAft>
                <a:spcPts val="0"/>
              </a:spcAft>
            </a:pPr>
            <a:r>
              <a:rPr sz="1800" b="1">
                <a:solidFill>
                  <a:srgbClr val="0F1B2D"/>
                </a:solidFill>
                <a:latin typeface="Segoe UI"/>
              </a:rPr>
              <a:t>Zudo Works</a:t>
            </a:r>
          </a:p>
          <a:p>
            <a:pPr algn="l">
              <a:lnSpc>
                <a:spcPct val="100000"/>
              </a:lnSpc>
              <a:spcAft>
                <a:spcPts val="0"/>
              </a:spcAft>
            </a:pPr>
            <a:r>
              <a:rPr sz="750" b="1">
                <a:solidFill>
                  <a:srgbClr val="6B7689"/>
                </a:solidFill>
                <a:latin typeface="Segoe UI"/>
              </a:rPr>
              <a:t>ZOHO &amp; CUSTOM SOFTWARE DEVELOPMENT</a:t>
            </a:r>
          </a:p>
        </p:txBody>
      </p:sp>
      <p:sp>
        <p:nvSpPr>
          <p:cNvPr id="7" name="Rounded Rectangle 6"/>
          <p:cNvSpPr/>
          <p:nvPr/>
        </p:nvSpPr>
        <p:spPr>
          <a:xfrm>
            <a:off x="640080" y="1828800"/>
            <a:ext cx="178308" cy="54864"/>
          </a:xfrm>
          <a:prstGeom prst="roundRect">
            <a:avLst>
              <a:gd name="adj" fmla="val 50000"/>
            </a:avLst>
          </a:prstGeom>
          <a:solidFill>
            <a:srgbClr val="226D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854964" y="1828800"/>
            <a:ext cx="178308" cy="54864"/>
          </a:xfrm>
          <a:prstGeom prst="roundRect">
            <a:avLst>
              <a:gd name="adj" fmla="val 50000"/>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1069848" y="1828800"/>
            <a:ext cx="178308" cy="54864"/>
          </a:xfrm>
          <a:prstGeom prst="roundRect">
            <a:avLst>
              <a:gd name="adj" fmla="val 50000"/>
            </a:avLst>
          </a:prstGeom>
          <a:solidFill>
            <a:srgbClr val="E425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1284732" y="1828800"/>
            <a:ext cx="178308" cy="54864"/>
          </a:xfrm>
          <a:prstGeom prst="roundRect">
            <a:avLst>
              <a:gd name="adj" fmla="val 50000"/>
            </a:avLst>
          </a:prstGeom>
          <a:solidFill>
            <a:srgbClr val="F9B2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2011680"/>
            <a:ext cx="54864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COMPANY OVERVIEW</a:t>
            </a:r>
          </a:p>
        </p:txBody>
      </p:sp>
      <p:sp>
        <p:nvSpPr>
          <p:cNvPr id="12" name="TextBox 11"/>
          <p:cNvSpPr txBox="1"/>
          <p:nvPr/>
        </p:nvSpPr>
        <p:spPr>
          <a:xfrm>
            <a:off x="640080" y="2331720"/>
            <a:ext cx="5486400" cy="1920240"/>
          </a:xfrm>
          <a:prstGeom prst="rect">
            <a:avLst/>
          </a:prstGeom>
          <a:noFill/>
        </p:spPr>
        <p:txBody>
          <a:bodyPr wrap="square" lIns="0" rIns="0" tIns="0" bIns="0" anchor="t">
            <a:spAutoFit/>
          </a:bodyPr>
          <a:lstStyle/>
          <a:p>
            <a:pPr algn="l">
              <a:lnSpc>
                <a:spcPct val="98000"/>
              </a:lnSpc>
              <a:spcAft>
                <a:spcPts val="0"/>
              </a:spcAft>
            </a:pPr>
            <a:r>
              <a:rPr sz="3000" b="1">
                <a:solidFill>
                  <a:srgbClr val="0F1B2D"/>
                </a:solidFill>
                <a:latin typeface="Segoe UI"/>
              </a:rPr>
              <a:t>Zoho and custom software, built around </a:t>
            </a:r>
            <a:r>
              <a:rPr sz="3000" b="1">
                <a:solidFill>
                  <a:srgbClr val="226DB4"/>
                </a:solidFill>
                <a:latin typeface="Segoe UI"/>
              </a:rPr>
              <a:t>how your business actually runs</a:t>
            </a:r>
          </a:p>
        </p:txBody>
      </p:sp>
      <p:sp>
        <p:nvSpPr>
          <p:cNvPr id="13" name="TextBox 12"/>
          <p:cNvSpPr txBox="1"/>
          <p:nvPr/>
        </p:nvSpPr>
        <p:spPr>
          <a:xfrm>
            <a:off x="640080" y="4389120"/>
            <a:ext cx="5212080" cy="822960"/>
          </a:xfrm>
          <a:prstGeom prst="rect">
            <a:avLst/>
          </a:prstGeom>
          <a:noFill/>
        </p:spPr>
        <p:txBody>
          <a:bodyPr wrap="square" lIns="0" rIns="0" tIns="0" bIns="0" anchor="t">
            <a:spAutoFit/>
          </a:bodyPr>
          <a:lstStyle/>
          <a:p>
            <a:pPr algn="l">
              <a:lnSpc>
                <a:spcPct val="125000"/>
              </a:lnSpc>
              <a:spcAft>
                <a:spcPts val="0"/>
              </a:spcAft>
            </a:pPr>
            <a:r>
              <a:rPr sz="1250" b="0">
                <a:solidFill>
                  <a:srgbClr val="3D4A5C"/>
                </a:solidFill>
                <a:latin typeface="Segoe UI"/>
              </a:rPr>
              <a:t>We design, build and connect business systems on Zoho, and write the custom software when Zoho is not the right tool. You talk to the engineers who build it.</a:t>
            </a:r>
          </a:p>
        </p:txBody>
      </p:sp>
      <p:sp>
        <p:nvSpPr>
          <p:cNvPr id="14" name="Rounded Rectangle 13"/>
          <p:cNvSpPr/>
          <p:nvPr/>
        </p:nvSpPr>
        <p:spPr>
          <a:xfrm>
            <a:off x="640080" y="5349240"/>
            <a:ext cx="1105692" cy="292608"/>
          </a:xfrm>
          <a:prstGeom prst="roundRect">
            <a:avLst>
              <a:gd name="adj" fmla="val 50000"/>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40080" y="5349240"/>
            <a:ext cx="1105692" cy="292608"/>
          </a:xfrm>
          <a:prstGeom prst="rect">
            <a:avLst/>
          </a:prstGeom>
          <a:noFill/>
        </p:spPr>
        <p:txBody>
          <a:bodyPr wrap="square" lIns="0" rIns="0" tIns="0" bIns="0" anchor="ctr">
            <a:spAutoFit/>
          </a:bodyPr>
          <a:lstStyle/>
          <a:p>
            <a:pPr algn="ctr">
              <a:lnSpc>
                <a:spcPct val="115000"/>
              </a:lnSpc>
              <a:spcAft>
                <a:spcPts val="0"/>
              </a:spcAft>
            </a:pPr>
            <a:r>
              <a:rPr sz="950" b="1">
                <a:solidFill>
                  <a:srgbClr val="0F1B2D"/>
                </a:solidFill>
                <a:latin typeface="Segoe UI"/>
              </a:rPr>
              <a:t>Zoho Creator</a:t>
            </a:r>
          </a:p>
        </p:txBody>
      </p:sp>
      <p:sp>
        <p:nvSpPr>
          <p:cNvPr id="16" name="Rounded Rectangle 15"/>
          <p:cNvSpPr/>
          <p:nvPr/>
        </p:nvSpPr>
        <p:spPr>
          <a:xfrm>
            <a:off x="1818924" y="5349240"/>
            <a:ext cx="834664" cy="292608"/>
          </a:xfrm>
          <a:prstGeom prst="roundRect">
            <a:avLst>
              <a:gd name="adj" fmla="val 50000"/>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818924" y="5349240"/>
            <a:ext cx="834664" cy="292608"/>
          </a:xfrm>
          <a:prstGeom prst="rect">
            <a:avLst/>
          </a:prstGeom>
          <a:noFill/>
        </p:spPr>
        <p:txBody>
          <a:bodyPr wrap="square" lIns="0" rIns="0" tIns="0" bIns="0" anchor="ctr">
            <a:spAutoFit/>
          </a:bodyPr>
          <a:lstStyle/>
          <a:p>
            <a:pPr algn="ctr">
              <a:lnSpc>
                <a:spcPct val="115000"/>
              </a:lnSpc>
              <a:spcAft>
                <a:spcPts val="0"/>
              </a:spcAft>
            </a:pPr>
            <a:r>
              <a:rPr sz="950" b="1">
                <a:solidFill>
                  <a:srgbClr val="0F1B2D"/>
                </a:solidFill>
                <a:latin typeface="Segoe UI"/>
              </a:rPr>
              <a:t>Zoho CRM</a:t>
            </a:r>
          </a:p>
        </p:txBody>
      </p:sp>
      <p:sp>
        <p:nvSpPr>
          <p:cNvPr id="18" name="Rounded Rectangle 17"/>
          <p:cNvSpPr/>
          <p:nvPr/>
        </p:nvSpPr>
        <p:spPr>
          <a:xfrm>
            <a:off x="2726740" y="5349240"/>
            <a:ext cx="699150" cy="292608"/>
          </a:xfrm>
          <a:prstGeom prst="roundRect">
            <a:avLst>
              <a:gd name="adj" fmla="val 50000"/>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2726740" y="5349240"/>
            <a:ext cx="699150" cy="292608"/>
          </a:xfrm>
          <a:prstGeom prst="rect">
            <a:avLst/>
          </a:prstGeom>
          <a:noFill/>
        </p:spPr>
        <p:txBody>
          <a:bodyPr wrap="square" lIns="0" rIns="0" tIns="0" bIns="0" anchor="ctr">
            <a:spAutoFit/>
          </a:bodyPr>
          <a:lstStyle/>
          <a:p>
            <a:pPr algn="ctr">
              <a:lnSpc>
                <a:spcPct val="115000"/>
              </a:lnSpc>
              <a:spcAft>
                <a:spcPts val="0"/>
              </a:spcAft>
            </a:pPr>
            <a:r>
              <a:rPr sz="950" b="1">
                <a:solidFill>
                  <a:srgbClr val="0F1B2D"/>
                </a:solidFill>
                <a:latin typeface="Segoe UI"/>
              </a:rPr>
              <a:t>Deluge</a:t>
            </a:r>
          </a:p>
        </p:txBody>
      </p:sp>
      <p:sp>
        <p:nvSpPr>
          <p:cNvPr id="20" name="Rounded Rectangle 19"/>
          <p:cNvSpPr/>
          <p:nvPr/>
        </p:nvSpPr>
        <p:spPr>
          <a:xfrm>
            <a:off x="3499043" y="5349240"/>
            <a:ext cx="1105692" cy="292608"/>
          </a:xfrm>
          <a:prstGeom prst="roundRect">
            <a:avLst>
              <a:gd name="adj" fmla="val 50000"/>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3499043" y="5349240"/>
            <a:ext cx="1105692" cy="292608"/>
          </a:xfrm>
          <a:prstGeom prst="rect">
            <a:avLst/>
          </a:prstGeom>
          <a:noFill/>
        </p:spPr>
        <p:txBody>
          <a:bodyPr wrap="square" lIns="0" rIns="0" tIns="0" bIns="0" anchor="ctr">
            <a:spAutoFit/>
          </a:bodyPr>
          <a:lstStyle/>
          <a:p>
            <a:pPr algn="ctr">
              <a:lnSpc>
                <a:spcPct val="115000"/>
              </a:lnSpc>
              <a:spcAft>
                <a:spcPts val="0"/>
              </a:spcAft>
            </a:pPr>
            <a:r>
              <a:rPr sz="950" b="1">
                <a:solidFill>
                  <a:srgbClr val="0F1B2D"/>
                </a:solidFill>
                <a:latin typeface="Segoe UI"/>
              </a:rPr>
              <a:t>Integrations</a:t>
            </a:r>
          </a:p>
        </p:txBody>
      </p:sp>
      <p:sp>
        <p:nvSpPr>
          <p:cNvPr id="22" name="Rounded Rectangle 21"/>
          <p:cNvSpPr/>
          <p:nvPr/>
        </p:nvSpPr>
        <p:spPr>
          <a:xfrm>
            <a:off x="4677887" y="5349240"/>
            <a:ext cx="1173449" cy="292608"/>
          </a:xfrm>
          <a:prstGeom prst="roundRect">
            <a:avLst>
              <a:gd name="adj" fmla="val 50000"/>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677887" y="5349240"/>
            <a:ext cx="1173449" cy="292608"/>
          </a:xfrm>
          <a:prstGeom prst="rect">
            <a:avLst/>
          </a:prstGeom>
          <a:noFill/>
        </p:spPr>
        <p:txBody>
          <a:bodyPr wrap="square" lIns="0" rIns="0" tIns="0" bIns="0" anchor="ctr">
            <a:spAutoFit/>
          </a:bodyPr>
          <a:lstStyle/>
          <a:p>
            <a:pPr algn="ctr">
              <a:lnSpc>
                <a:spcPct val="115000"/>
              </a:lnSpc>
              <a:spcAft>
                <a:spcPts val="0"/>
              </a:spcAft>
            </a:pPr>
            <a:r>
              <a:rPr sz="950" b="1">
                <a:solidFill>
                  <a:srgbClr val="0F1B2D"/>
                </a:solidFill>
                <a:latin typeface="Segoe UI"/>
              </a:rPr>
              <a:t>AI automation</a:t>
            </a:r>
          </a:p>
        </p:txBody>
      </p:sp>
      <p:sp>
        <p:nvSpPr>
          <p:cNvPr id="24" name="Rounded Rectangle 23"/>
          <p:cNvSpPr/>
          <p:nvPr/>
        </p:nvSpPr>
        <p:spPr>
          <a:xfrm>
            <a:off x="640080" y="5715000"/>
            <a:ext cx="1308963" cy="292608"/>
          </a:xfrm>
          <a:prstGeom prst="roundRect">
            <a:avLst>
              <a:gd name="adj" fmla="val 50000"/>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40080" y="5715000"/>
            <a:ext cx="1308963" cy="292608"/>
          </a:xfrm>
          <a:prstGeom prst="rect">
            <a:avLst/>
          </a:prstGeom>
          <a:noFill/>
        </p:spPr>
        <p:txBody>
          <a:bodyPr wrap="square" lIns="0" rIns="0" tIns="0" bIns="0" anchor="ctr">
            <a:spAutoFit/>
          </a:bodyPr>
          <a:lstStyle/>
          <a:p>
            <a:pPr algn="ctr">
              <a:lnSpc>
                <a:spcPct val="115000"/>
              </a:lnSpc>
              <a:spcAft>
                <a:spcPts val="0"/>
              </a:spcAft>
            </a:pPr>
            <a:r>
              <a:rPr sz="950" b="1">
                <a:solidFill>
                  <a:srgbClr val="0F1B2D"/>
                </a:solidFill>
                <a:latin typeface="Segoe UI"/>
              </a:rPr>
              <a:t>Custom software</a:t>
            </a:r>
          </a:p>
        </p:txBody>
      </p:sp>
      <p:sp>
        <p:nvSpPr>
          <p:cNvPr id="26" name="TextBox 25"/>
          <p:cNvSpPr txBox="1"/>
          <p:nvPr/>
        </p:nvSpPr>
        <p:spPr>
          <a:xfrm>
            <a:off x="640080" y="6172200"/>
            <a:ext cx="5486400" cy="365760"/>
          </a:xfrm>
          <a:prstGeom prst="rect">
            <a:avLst/>
          </a:prstGeom>
          <a:noFill/>
        </p:spPr>
        <p:txBody>
          <a:bodyPr wrap="square" lIns="0" rIns="0" tIns="0" bIns="0" anchor="t">
            <a:spAutoFit/>
          </a:bodyPr>
          <a:lstStyle/>
          <a:p>
            <a:pPr algn="l">
              <a:lnSpc>
                <a:spcPct val="110000"/>
              </a:lnSpc>
              <a:spcAft>
                <a:spcPts val="0"/>
              </a:spcAft>
            </a:pPr>
            <a:r>
              <a:rPr sz="1200" b="1">
                <a:solidFill>
                  <a:srgbClr val="0F1B2D"/>
                </a:solidFill>
                <a:latin typeface="Segoe UI"/>
              </a:rPr>
              <a:t>zudoworks.com</a:t>
            </a:r>
          </a:p>
          <a:p>
            <a:pPr algn="l">
              <a:lnSpc>
                <a:spcPct val="110000"/>
              </a:lnSpc>
              <a:spcAft>
                <a:spcPts val="0"/>
              </a:spcAft>
            </a:pPr>
            <a:r>
              <a:rPr sz="900" b="0">
                <a:solidFill>
                  <a:srgbClr val="6B7689"/>
                </a:solidFill>
                <a:latin typeface="Segoe UI"/>
              </a:rPr>
              <a:t>US · UK · Australia · New Zealand · Middle East · India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zudo-works-logo-512.png"/>
          <p:cNvPicPr>
            <a:picLocks noChangeAspect="1"/>
          </p:cNvPicPr>
          <p:nvPr/>
        </p:nvPicPr>
        <p:blipFill>
          <a:blip r:embed="rId2"/>
          <a:stretch>
            <a:fillRect/>
          </a:stretch>
        </p:blipFill>
        <p:spPr>
          <a:xfrm>
            <a:off x="548640" y="347472"/>
            <a:ext cx="274320" cy="274320"/>
          </a:xfrm>
          <a:prstGeom prst="rect">
            <a:avLst/>
          </a:prstGeom>
        </p:spPr>
      </p:pic>
      <p:sp>
        <p:nvSpPr>
          <p:cNvPr id="3" name="TextBox 2"/>
          <p:cNvSpPr txBox="1"/>
          <p:nvPr/>
        </p:nvSpPr>
        <p:spPr>
          <a:xfrm>
            <a:off x="896112" y="347472"/>
            <a:ext cx="2743200" cy="274320"/>
          </a:xfrm>
          <a:prstGeom prst="rect">
            <a:avLst/>
          </a:prstGeom>
          <a:noFill/>
        </p:spPr>
        <p:txBody>
          <a:bodyPr wrap="square" lIns="0" rIns="0" tIns="0" bIns="0" anchor="ctr">
            <a:spAutoFit/>
          </a:bodyPr>
          <a:lstStyle/>
          <a:p>
            <a:pPr algn="l">
              <a:lnSpc>
                <a:spcPct val="115000"/>
              </a:lnSpc>
              <a:spcAft>
                <a:spcPts val="0"/>
              </a:spcAft>
            </a:pPr>
            <a:r>
              <a:rPr sz="1100" b="1">
                <a:solidFill>
                  <a:srgbClr val="0F1B2D"/>
                </a:solidFill>
                <a:latin typeface="Segoe UI"/>
              </a:rPr>
              <a:t>Zudo Works</a:t>
            </a:r>
          </a:p>
        </p:txBody>
      </p:sp>
      <p:sp>
        <p:nvSpPr>
          <p:cNvPr id="4" name="TextBox 3"/>
          <p:cNvSpPr txBox="1"/>
          <p:nvPr/>
        </p:nvSpPr>
        <p:spPr>
          <a:xfrm>
            <a:off x="7071055" y="347472"/>
            <a:ext cx="4572000" cy="274320"/>
          </a:xfrm>
          <a:prstGeom prst="rect">
            <a:avLst/>
          </a:prstGeom>
          <a:noFill/>
        </p:spPr>
        <p:txBody>
          <a:bodyPr wrap="square" lIns="0" rIns="0" tIns="0" bIns="0" anchor="ctr">
            <a:spAutoFit/>
          </a:bodyPr>
          <a:lstStyle/>
          <a:p>
            <a:pPr algn="r">
              <a:lnSpc>
                <a:spcPct val="115000"/>
              </a:lnSpc>
              <a:spcAft>
                <a:spcPts val="0"/>
              </a:spcAft>
            </a:pPr>
            <a:r>
              <a:rPr sz="900" b="1">
                <a:solidFill>
                  <a:srgbClr val="6B7689"/>
                </a:solidFill>
                <a:latin typeface="Segoe UI"/>
              </a:rPr>
              <a:t>WHO WE ARE</a:t>
            </a:r>
          </a:p>
        </p:txBody>
      </p:sp>
      <p:sp>
        <p:nvSpPr>
          <p:cNvPr id="5" name="Rectangle 4"/>
          <p:cNvSpPr/>
          <p:nvPr/>
        </p:nvSpPr>
        <p:spPr>
          <a:xfrm>
            <a:off x="548640" y="786384"/>
            <a:ext cx="11094415"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6400800"/>
            <a:ext cx="3657600" cy="228600"/>
          </a:xfrm>
          <a:prstGeom prst="rect">
            <a:avLst/>
          </a:prstGeom>
          <a:noFill/>
        </p:spPr>
        <p:txBody>
          <a:bodyPr wrap="square" lIns="0" rIns="0" tIns="0" bIns="0" anchor="t">
            <a:spAutoFit/>
          </a:bodyPr>
          <a:lstStyle/>
          <a:p>
            <a:pPr algn="l">
              <a:lnSpc>
                <a:spcPct val="115000"/>
              </a:lnSpc>
              <a:spcAft>
                <a:spcPts val="0"/>
              </a:spcAft>
            </a:pPr>
            <a:r>
              <a:rPr sz="900" b="0">
                <a:solidFill>
                  <a:srgbClr val="6B7689"/>
                </a:solidFill>
                <a:latin typeface="Segoe UI"/>
              </a:rPr>
              <a:t>zudoworks.com</a:t>
            </a:r>
          </a:p>
        </p:txBody>
      </p:sp>
      <p:sp>
        <p:nvSpPr>
          <p:cNvPr id="7" name="TextBox 6"/>
          <p:cNvSpPr txBox="1"/>
          <p:nvPr/>
        </p:nvSpPr>
        <p:spPr>
          <a:xfrm>
            <a:off x="10728655" y="6400800"/>
            <a:ext cx="914400" cy="228600"/>
          </a:xfrm>
          <a:prstGeom prst="rect">
            <a:avLst/>
          </a:prstGeom>
          <a:noFill/>
        </p:spPr>
        <p:txBody>
          <a:bodyPr wrap="square" lIns="0" rIns="0" tIns="0" bIns="0" anchor="t">
            <a:spAutoFit/>
          </a:bodyPr>
          <a:lstStyle/>
          <a:p>
            <a:pPr algn="r">
              <a:lnSpc>
                <a:spcPct val="115000"/>
              </a:lnSpc>
              <a:spcAft>
                <a:spcPts val="0"/>
              </a:spcAft>
            </a:pPr>
            <a:r>
              <a:rPr sz="900" b="1">
                <a:solidFill>
                  <a:srgbClr val="0F1B2D"/>
                </a:solidFill>
                <a:latin typeface="Segoe UI"/>
              </a:rPr>
              <a:t>02 / 08</a:t>
            </a:r>
          </a:p>
        </p:txBody>
      </p:sp>
      <p:sp>
        <p:nvSpPr>
          <p:cNvPr id="8" name="TextBox 7"/>
          <p:cNvSpPr txBox="1"/>
          <p:nvPr/>
        </p:nvSpPr>
        <p:spPr>
          <a:xfrm>
            <a:off x="548640" y="1051560"/>
            <a:ext cx="105156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WHO WE ARE</a:t>
            </a:r>
          </a:p>
        </p:txBody>
      </p:sp>
      <p:sp>
        <p:nvSpPr>
          <p:cNvPr id="9" name="TextBox 8"/>
          <p:cNvSpPr txBox="1"/>
          <p:nvPr/>
        </p:nvSpPr>
        <p:spPr>
          <a:xfrm>
            <a:off x="548640" y="1344168"/>
            <a:ext cx="10515600" cy="1097280"/>
          </a:xfrm>
          <a:prstGeom prst="rect">
            <a:avLst/>
          </a:prstGeom>
          <a:noFill/>
        </p:spPr>
        <p:txBody>
          <a:bodyPr wrap="square" lIns="0" rIns="0" tIns="0" bIns="0" anchor="t">
            <a:spAutoFit/>
          </a:bodyPr>
          <a:lstStyle/>
          <a:p>
            <a:pPr algn="l">
              <a:lnSpc>
                <a:spcPct val="100000"/>
              </a:lnSpc>
              <a:spcAft>
                <a:spcPts val="0"/>
              </a:spcAft>
            </a:pPr>
            <a:r>
              <a:rPr sz="3000" b="1">
                <a:solidFill>
                  <a:srgbClr val="0F1B2D"/>
                </a:solidFill>
                <a:latin typeface="Segoe UI"/>
              </a:rPr>
              <a:t>Engineers who build on </a:t>
            </a:r>
            <a:r>
              <a:rPr sz="3000" b="1">
                <a:solidFill>
                  <a:srgbClr val="226DB4"/>
                </a:solidFill>
                <a:latin typeface="Segoe UI"/>
              </a:rPr>
              <a:t>Zoho</a:t>
            </a:r>
            <a:r>
              <a:rPr sz="3000" b="1">
                <a:solidFill>
                  <a:srgbClr val="0F1B2D"/>
                </a:solidFill>
                <a:latin typeface="Segoe UI"/>
              </a:rPr>
              <a:t> every day</a:t>
            </a:r>
          </a:p>
        </p:txBody>
      </p:sp>
      <p:sp>
        <p:nvSpPr>
          <p:cNvPr id="10" name="TextBox 9"/>
          <p:cNvSpPr txBox="1"/>
          <p:nvPr/>
        </p:nvSpPr>
        <p:spPr>
          <a:xfrm>
            <a:off x="548640" y="1874519"/>
            <a:ext cx="10972800" cy="640080"/>
          </a:xfrm>
          <a:prstGeom prst="rect">
            <a:avLst/>
          </a:prstGeom>
          <a:noFill/>
        </p:spPr>
        <p:txBody>
          <a:bodyPr wrap="square" lIns="0" rIns="0" tIns="0" bIns="0" anchor="t">
            <a:spAutoFit/>
          </a:bodyPr>
          <a:lstStyle/>
          <a:p>
            <a:pPr algn="l">
              <a:lnSpc>
                <a:spcPct val="120000"/>
              </a:lnSpc>
              <a:spcAft>
                <a:spcPts val="0"/>
              </a:spcAft>
            </a:pPr>
            <a:r>
              <a:rPr sz="1250" b="0">
                <a:solidFill>
                  <a:srgbClr val="3D4A5C"/>
                </a:solidFill>
                <a:latin typeface="Segoe UI"/>
              </a:rPr>
              <a:t>A Zoho and custom software development company based in Chennai, India. We replace manual processes with automated workflows, connect systems that don’t talk to each other, and build custom software when an off-the-shelf product can’t do the job.</a:t>
            </a:r>
          </a:p>
        </p:txBody>
      </p:sp>
      <p:sp>
        <p:nvSpPr>
          <p:cNvPr id="11" name="Rounded Rectangle 10"/>
          <p:cNvSpPr/>
          <p:nvPr/>
        </p:nvSpPr>
        <p:spPr>
          <a:xfrm>
            <a:off x="548640" y="2697480"/>
            <a:ext cx="5440680" cy="1600200"/>
          </a:xfrm>
          <a:prstGeom prst="roundRect">
            <a:avLst>
              <a:gd name="adj" fmla="val 9142"/>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777240" y="2697480"/>
            <a:ext cx="4983480" cy="45720"/>
          </a:xfrm>
          <a:prstGeom prst="rect">
            <a:avLst/>
          </a:prstGeom>
          <a:solidFill>
            <a:srgbClr val="226D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68680" y="2926080"/>
            <a:ext cx="4846320" cy="274320"/>
          </a:xfrm>
          <a:prstGeom prst="rect">
            <a:avLst/>
          </a:prstGeom>
          <a:noFill/>
        </p:spPr>
        <p:txBody>
          <a:bodyPr wrap="square" lIns="0" rIns="0" tIns="0" bIns="0" anchor="t">
            <a:spAutoFit/>
          </a:bodyPr>
          <a:lstStyle/>
          <a:p>
            <a:pPr algn="l">
              <a:lnSpc>
                <a:spcPct val="115000"/>
              </a:lnSpc>
              <a:spcAft>
                <a:spcPts val="0"/>
              </a:spcAft>
            </a:pPr>
            <a:r>
              <a:rPr sz="950" b="1">
                <a:solidFill>
                  <a:srgbClr val="226DB4"/>
                </a:solidFill>
                <a:latin typeface="Segoe UI"/>
              </a:rPr>
              <a:t>OUR MISSION</a:t>
            </a:r>
          </a:p>
        </p:txBody>
      </p:sp>
      <p:sp>
        <p:nvSpPr>
          <p:cNvPr id="14" name="TextBox 13"/>
          <p:cNvSpPr txBox="1"/>
          <p:nvPr/>
        </p:nvSpPr>
        <p:spPr>
          <a:xfrm>
            <a:off x="868680" y="3200400"/>
            <a:ext cx="4846320" cy="1005840"/>
          </a:xfrm>
          <a:prstGeom prst="rect">
            <a:avLst/>
          </a:prstGeom>
          <a:noFill/>
        </p:spPr>
        <p:txBody>
          <a:bodyPr wrap="square" lIns="0" rIns="0" tIns="0" bIns="0" anchor="t">
            <a:spAutoFit/>
          </a:bodyPr>
          <a:lstStyle/>
          <a:p>
            <a:pPr algn="l">
              <a:lnSpc>
                <a:spcPct val="120000"/>
              </a:lnSpc>
              <a:spcAft>
                <a:spcPts val="0"/>
              </a:spcAft>
            </a:pPr>
            <a:r>
              <a:rPr sz="1300" b="0">
                <a:solidFill>
                  <a:srgbClr val="0F1B2D"/>
                </a:solidFill>
                <a:latin typeface="Segoe UI"/>
              </a:rPr>
              <a:t>To give growing businesses software that fits how they actually work: Zoho where it fits, custom code where it earns its place, built by the engineers they talk to, and owned by them.</a:t>
            </a:r>
          </a:p>
        </p:txBody>
      </p:sp>
      <p:sp>
        <p:nvSpPr>
          <p:cNvPr id="15" name="Rounded Rectangle 14"/>
          <p:cNvSpPr/>
          <p:nvPr/>
        </p:nvSpPr>
        <p:spPr>
          <a:xfrm>
            <a:off x="6172200" y="2697480"/>
            <a:ext cx="5440680" cy="1600200"/>
          </a:xfrm>
          <a:prstGeom prst="roundRect">
            <a:avLst>
              <a:gd name="adj" fmla="val 9142"/>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400800" y="2697480"/>
            <a:ext cx="4983480" cy="45720"/>
          </a:xfrm>
          <a:prstGeom prst="rect">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92240" y="2926080"/>
            <a:ext cx="4846320" cy="274320"/>
          </a:xfrm>
          <a:prstGeom prst="rect">
            <a:avLst/>
          </a:prstGeom>
          <a:noFill/>
        </p:spPr>
        <p:txBody>
          <a:bodyPr wrap="square" lIns="0" rIns="0" tIns="0" bIns="0" anchor="t">
            <a:spAutoFit/>
          </a:bodyPr>
          <a:lstStyle/>
          <a:p>
            <a:pPr algn="l">
              <a:lnSpc>
                <a:spcPct val="115000"/>
              </a:lnSpc>
              <a:spcAft>
                <a:spcPts val="0"/>
              </a:spcAft>
            </a:pPr>
            <a:r>
              <a:rPr sz="950" b="1">
                <a:solidFill>
                  <a:srgbClr val="089949"/>
                </a:solidFill>
                <a:latin typeface="Segoe UI"/>
              </a:rPr>
              <a:t>OUR VISION</a:t>
            </a:r>
          </a:p>
        </p:txBody>
      </p:sp>
      <p:sp>
        <p:nvSpPr>
          <p:cNvPr id="18" name="TextBox 17"/>
          <p:cNvSpPr txBox="1"/>
          <p:nvPr/>
        </p:nvSpPr>
        <p:spPr>
          <a:xfrm>
            <a:off x="6492240" y="3200400"/>
            <a:ext cx="4846320" cy="1005840"/>
          </a:xfrm>
          <a:prstGeom prst="rect">
            <a:avLst/>
          </a:prstGeom>
          <a:noFill/>
        </p:spPr>
        <p:txBody>
          <a:bodyPr wrap="square" lIns="0" rIns="0" tIns="0" bIns="0" anchor="t">
            <a:spAutoFit/>
          </a:bodyPr>
          <a:lstStyle/>
          <a:p>
            <a:pPr algn="l">
              <a:lnSpc>
                <a:spcPct val="120000"/>
              </a:lnSpc>
              <a:spcAft>
                <a:spcPts val="0"/>
              </a:spcAft>
            </a:pPr>
            <a:r>
              <a:rPr sz="1300" b="0">
                <a:solidFill>
                  <a:srgbClr val="0F1B2D"/>
                </a:solidFill>
                <a:latin typeface="Segoe UI"/>
              </a:rPr>
              <a:t>Every growing business running on one connected system, so its people spend their time on customers and craft instead of retyping and chasing.</a:t>
            </a:r>
          </a:p>
        </p:txBody>
      </p:sp>
      <p:sp>
        <p:nvSpPr>
          <p:cNvPr id="19" name="Rounded Rectangle 18"/>
          <p:cNvSpPr/>
          <p:nvPr/>
        </p:nvSpPr>
        <p:spPr>
          <a:xfrm>
            <a:off x="548640" y="4526280"/>
            <a:ext cx="11064240" cy="1188720"/>
          </a:xfrm>
          <a:prstGeom prst="roundRect">
            <a:avLst>
              <a:gd name="adj" fmla="val 12307"/>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22959" y="4681728"/>
            <a:ext cx="2468880" cy="548640"/>
          </a:xfrm>
          <a:prstGeom prst="rect">
            <a:avLst/>
          </a:prstGeom>
          <a:noFill/>
        </p:spPr>
        <p:txBody>
          <a:bodyPr wrap="square" lIns="0" rIns="0" tIns="0" bIns="0" anchor="t">
            <a:spAutoFit/>
          </a:bodyPr>
          <a:lstStyle/>
          <a:p>
            <a:pPr algn="l">
              <a:lnSpc>
                <a:spcPct val="115000"/>
              </a:lnSpc>
              <a:spcAft>
                <a:spcPts val="0"/>
              </a:spcAft>
            </a:pPr>
            <a:r>
              <a:rPr sz="2800" b="1">
                <a:solidFill>
                  <a:srgbClr val="0F1B2D"/>
                </a:solidFill>
                <a:latin typeface="Segoe UI"/>
              </a:rPr>
              <a:t>20+</a:t>
            </a:r>
          </a:p>
        </p:txBody>
      </p:sp>
      <p:sp>
        <p:nvSpPr>
          <p:cNvPr id="21" name="TextBox 20"/>
          <p:cNvSpPr txBox="1"/>
          <p:nvPr/>
        </p:nvSpPr>
        <p:spPr>
          <a:xfrm>
            <a:off x="822959" y="5230368"/>
            <a:ext cx="2377440" cy="4114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Projects our team has worked on</a:t>
            </a:r>
          </a:p>
        </p:txBody>
      </p:sp>
      <p:sp>
        <p:nvSpPr>
          <p:cNvPr id="22" name="Rectangle 21"/>
          <p:cNvSpPr/>
          <p:nvPr/>
        </p:nvSpPr>
        <p:spPr>
          <a:xfrm>
            <a:off x="3314700" y="4663440"/>
            <a:ext cx="10972" cy="914400"/>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3589020" y="4681728"/>
            <a:ext cx="2468880" cy="548640"/>
          </a:xfrm>
          <a:prstGeom prst="rect">
            <a:avLst/>
          </a:prstGeom>
          <a:noFill/>
        </p:spPr>
        <p:txBody>
          <a:bodyPr wrap="square" lIns="0" rIns="0" tIns="0" bIns="0" anchor="t">
            <a:spAutoFit/>
          </a:bodyPr>
          <a:lstStyle/>
          <a:p>
            <a:pPr algn="l">
              <a:lnSpc>
                <a:spcPct val="115000"/>
              </a:lnSpc>
              <a:spcAft>
                <a:spcPts val="0"/>
              </a:spcAft>
            </a:pPr>
            <a:r>
              <a:rPr sz="2800" b="1">
                <a:solidFill>
                  <a:srgbClr val="0F1B2D"/>
                </a:solidFill>
                <a:latin typeface="Segoe UI"/>
              </a:rPr>
              <a:t>10+</a:t>
            </a:r>
          </a:p>
        </p:txBody>
      </p:sp>
      <p:sp>
        <p:nvSpPr>
          <p:cNvPr id="24" name="TextBox 23"/>
          <p:cNvSpPr txBox="1"/>
          <p:nvPr/>
        </p:nvSpPr>
        <p:spPr>
          <a:xfrm>
            <a:off x="3589020" y="5230368"/>
            <a:ext cx="2377440" cy="4114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Client businesses supported</a:t>
            </a:r>
          </a:p>
        </p:txBody>
      </p:sp>
      <p:sp>
        <p:nvSpPr>
          <p:cNvPr id="25" name="Rectangle 24"/>
          <p:cNvSpPr/>
          <p:nvPr/>
        </p:nvSpPr>
        <p:spPr>
          <a:xfrm>
            <a:off x="6080759" y="4663440"/>
            <a:ext cx="10972" cy="914400"/>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355079" y="4681728"/>
            <a:ext cx="2468880" cy="548640"/>
          </a:xfrm>
          <a:prstGeom prst="rect">
            <a:avLst/>
          </a:prstGeom>
          <a:noFill/>
        </p:spPr>
        <p:txBody>
          <a:bodyPr wrap="square" lIns="0" rIns="0" tIns="0" bIns="0" anchor="t">
            <a:spAutoFit/>
          </a:bodyPr>
          <a:lstStyle/>
          <a:p>
            <a:pPr algn="l">
              <a:lnSpc>
                <a:spcPct val="115000"/>
              </a:lnSpc>
              <a:spcAft>
                <a:spcPts val="0"/>
              </a:spcAft>
            </a:pPr>
            <a:r>
              <a:rPr sz="2800" b="1">
                <a:solidFill>
                  <a:srgbClr val="0F1B2D"/>
                </a:solidFill>
                <a:latin typeface="Segoe UI"/>
              </a:rPr>
              <a:t>40+</a:t>
            </a:r>
          </a:p>
        </p:txBody>
      </p:sp>
      <p:sp>
        <p:nvSpPr>
          <p:cNvPr id="27" name="TextBox 26"/>
          <p:cNvSpPr txBox="1"/>
          <p:nvPr/>
        </p:nvSpPr>
        <p:spPr>
          <a:xfrm>
            <a:off x="6355079" y="5230368"/>
            <a:ext cx="2377440" cy="4114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Zoho products used</a:t>
            </a:r>
          </a:p>
        </p:txBody>
      </p:sp>
      <p:sp>
        <p:nvSpPr>
          <p:cNvPr id="28" name="Rectangle 27"/>
          <p:cNvSpPr/>
          <p:nvPr/>
        </p:nvSpPr>
        <p:spPr>
          <a:xfrm>
            <a:off x="8846819" y="4663440"/>
            <a:ext cx="10972" cy="914400"/>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9121140" y="4681728"/>
            <a:ext cx="2468880" cy="548640"/>
          </a:xfrm>
          <a:prstGeom prst="rect">
            <a:avLst/>
          </a:prstGeom>
          <a:noFill/>
        </p:spPr>
        <p:txBody>
          <a:bodyPr wrap="square" lIns="0" rIns="0" tIns="0" bIns="0" anchor="t">
            <a:spAutoFit/>
          </a:bodyPr>
          <a:lstStyle/>
          <a:p>
            <a:pPr algn="l">
              <a:lnSpc>
                <a:spcPct val="115000"/>
              </a:lnSpc>
              <a:spcAft>
                <a:spcPts val="0"/>
              </a:spcAft>
            </a:pPr>
            <a:r>
              <a:rPr sz="2800" b="1">
                <a:solidFill>
                  <a:srgbClr val="0F1B2D"/>
                </a:solidFill>
                <a:latin typeface="Segoe UI"/>
              </a:rPr>
              <a:t>1 month</a:t>
            </a:r>
          </a:p>
        </p:txBody>
      </p:sp>
      <p:sp>
        <p:nvSpPr>
          <p:cNvPr id="30" name="TextBox 29"/>
          <p:cNvSpPr txBox="1"/>
          <p:nvPr/>
        </p:nvSpPr>
        <p:spPr>
          <a:xfrm>
            <a:off x="9121140" y="5230368"/>
            <a:ext cx="2377440" cy="4114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Free support and onboarding after every build</a:t>
            </a:r>
          </a:p>
        </p:txBody>
      </p:sp>
      <p:sp>
        <p:nvSpPr>
          <p:cNvPr id="31" name="TextBox 30"/>
          <p:cNvSpPr txBox="1"/>
          <p:nvPr/>
        </p:nvSpPr>
        <p:spPr>
          <a:xfrm>
            <a:off x="548640" y="5833872"/>
            <a:ext cx="10972800" cy="274320"/>
          </a:xfrm>
          <a:prstGeom prst="rect">
            <a:avLst/>
          </a:prstGeom>
          <a:noFill/>
        </p:spPr>
        <p:txBody>
          <a:bodyPr wrap="square" lIns="0" rIns="0" tIns="0" bIns="0" anchor="t">
            <a:spAutoFit/>
          </a:bodyPr>
          <a:lstStyle/>
          <a:p>
            <a:pPr algn="l">
              <a:lnSpc>
                <a:spcPct val="115000"/>
              </a:lnSpc>
              <a:spcAft>
                <a:spcPts val="0"/>
              </a:spcAft>
            </a:pPr>
            <a:r>
              <a:rPr sz="850" b="0">
                <a:solidFill>
                  <a:srgbClr val="6B7689"/>
                </a:solidFill>
                <a:latin typeface="Segoe UI"/>
              </a:rPr>
              <a:t>Figures cover our team members’ project experience, much of it as developers at a previous organization.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zudo-works-logo-512.png"/>
          <p:cNvPicPr>
            <a:picLocks noChangeAspect="1"/>
          </p:cNvPicPr>
          <p:nvPr/>
        </p:nvPicPr>
        <p:blipFill>
          <a:blip r:embed="rId2"/>
          <a:stretch>
            <a:fillRect/>
          </a:stretch>
        </p:blipFill>
        <p:spPr>
          <a:xfrm>
            <a:off x="548640" y="347472"/>
            <a:ext cx="274320" cy="274320"/>
          </a:xfrm>
          <a:prstGeom prst="rect">
            <a:avLst/>
          </a:prstGeom>
        </p:spPr>
      </p:pic>
      <p:sp>
        <p:nvSpPr>
          <p:cNvPr id="3" name="TextBox 2"/>
          <p:cNvSpPr txBox="1"/>
          <p:nvPr/>
        </p:nvSpPr>
        <p:spPr>
          <a:xfrm>
            <a:off x="896112" y="347472"/>
            <a:ext cx="2743200" cy="274320"/>
          </a:xfrm>
          <a:prstGeom prst="rect">
            <a:avLst/>
          </a:prstGeom>
          <a:noFill/>
        </p:spPr>
        <p:txBody>
          <a:bodyPr wrap="square" lIns="0" rIns="0" tIns="0" bIns="0" anchor="ctr">
            <a:spAutoFit/>
          </a:bodyPr>
          <a:lstStyle/>
          <a:p>
            <a:pPr algn="l">
              <a:lnSpc>
                <a:spcPct val="115000"/>
              </a:lnSpc>
              <a:spcAft>
                <a:spcPts val="0"/>
              </a:spcAft>
            </a:pPr>
            <a:r>
              <a:rPr sz="1100" b="1">
                <a:solidFill>
                  <a:srgbClr val="0F1B2D"/>
                </a:solidFill>
                <a:latin typeface="Segoe UI"/>
              </a:rPr>
              <a:t>Zudo Works</a:t>
            </a:r>
          </a:p>
        </p:txBody>
      </p:sp>
      <p:sp>
        <p:nvSpPr>
          <p:cNvPr id="4" name="TextBox 3"/>
          <p:cNvSpPr txBox="1"/>
          <p:nvPr/>
        </p:nvSpPr>
        <p:spPr>
          <a:xfrm>
            <a:off x="7071055" y="347472"/>
            <a:ext cx="4572000" cy="274320"/>
          </a:xfrm>
          <a:prstGeom prst="rect">
            <a:avLst/>
          </a:prstGeom>
          <a:noFill/>
        </p:spPr>
        <p:txBody>
          <a:bodyPr wrap="square" lIns="0" rIns="0" tIns="0" bIns="0" anchor="ctr">
            <a:spAutoFit/>
          </a:bodyPr>
          <a:lstStyle/>
          <a:p>
            <a:pPr algn="r">
              <a:lnSpc>
                <a:spcPct val="115000"/>
              </a:lnSpc>
              <a:spcAft>
                <a:spcPts val="0"/>
              </a:spcAft>
            </a:pPr>
            <a:r>
              <a:rPr sz="900" b="1">
                <a:solidFill>
                  <a:srgbClr val="6B7689"/>
                </a:solidFill>
                <a:latin typeface="Segoe UI"/>
              </a:rPr>
              <a:t>WHERE WE HELP</a:t>
            </a:r>
          </a:p>
        </p:txBody>
      </p:sp>
      <p:sp>
        <p:nvSpPr>
          <p:cNvPr id="5" name="Rectangle 4"/>
          <p:cNvSpPr/>
          <p:nvPr/>
        </p:nvSpPr>
        <p:spPr>
          <a:xfrm>
            <a:off x="548640" y="786384"/>
            <a:ext cx="11094415"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6400800"/>
            <a:ext cx="3657600" cy="228600"/>
          </a:xfrm>
          <a:prstGeom prst="rect">
            <a:avLst/>
          </a:prstGeom>
          <a:noFill/>
        </p:spPr>
        <p:txBody>
          <a:bodyPr wrap="square" lIns="0" rIns="0" tIns="0" bIns="0" anchor="t">
            <a:spAutoFit/>
          </a:bodyPr>
          <a:lstStyle/>
          <a:p>
            <a:pPr algn="l">
              <a:lnSpc>
                <a:spcPct val="115000"/>
              </a:lnSpc>
              <a:spcAft>
                <a:spcPts val="0"/>
              </a:spcAft>
            </a:pPr>
            <a:r>
              <a:rPr sz="900" b="0">
                <a:solidFill>
                  <a:srgbClr val="6B7689"/>
                </a:solidFill>
                <a:latin typeface="Segoe UI"/>
              </a:rPr>
              <a:t>zudoworks.com</a:t>
            </a:r>
          </a:p>
        </p:txBody>
      </p:sp>
      <p:sp>
        <p:nvSpPr>
          <p:cNvPr id="7" name="TextBox 6"/>
          <p:cNvSpPr txBox="1"/>
          <p:nvPr/>
        </p:nvSpPr>
        <p:spPr>
          <a:xfrm>
            <a:off x="10728655" y="6400800"/>
            <a:ext cx="914400" cy="228600"/>
          </a:xfrm>
          <a:prstGeom prst="rect">
            <a:avLst/>
          </a:prstGeom>
          <a:noFill/>
        </p:spPr>
        <p:txBody>
          <a:bodyPr wrap="square" lIns="0" rIns="0" tIns="0" bIns="0" anchor="t">
            <a:spAutoFit/>
          </a:bodyPr>
          <a:lstStyle/>
          <a:p>
            <a:pPr algn="r">
              <a:lnSpc>
                <a:spcPct val="115000"/>
              </a:lnSpc>
              <a:spcAft>
                <a:spcPts val="0"/>
              </a:spcAft>
            </a:pPr>
            <a:r>
              <a:rPr sz="900" b="1">
                <a:solidFill>
                  <a:srgbClr val="0F1B2D"/>
                </a:solidFill>
                <a:latin typeface="Segoe UI"/>
              </a:rPr>
              <a:t>03 / 08</a:t>
            </a:r>
          </a:p>
        </p:txBody>
      </p:sp>
      <p:sp>
        <p:nvSpPr>
          <p:cNvPr id="8" name="TextBox 7"/>
          <p:cNvSpPr txBox="1"/>
          <p:nvPr/>
        </p:nvSpPr>
        <p:spPr>
          <a:xfrm>
            <a:off x="548640" y="1051560"/>
            <a:ext cx="105156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WHERE WE HELP</a:t>
            </a:r>
          </a:p>
        </p:txBody>
      </p:sp>
      <p:sp>
        <p:nvSpPr>
          <p:cNvPr id="9" name="TextBox 8"/>
          <p:cNvSpPr txBox="1"/>
          <p:nvPr/>
        </p:nvSpPr>
        <p:spPr>
          <a:xfrm>
            <a:off x="548640" y="1344168"/>
            <a:ext cx="10515600" cy="1097280"/>
          </a:xfrm>
          <a:prstGeom prst="rect">
            <a:avLst/>
          </a:prstGeom>
          <a:noFill/>
        </p:spPr>
        <p:txBody>
          <a:bodyPr wrap="square" lIns="0" rIns="0" tIns="0" bIns="0" anchor="t">
            <a:spAutoFit/>
          </a:bodyPr>
          <a:lstStyle/>
          <a:p>
            <a:pPr algn="l">
              <a:lnSpc>
                <a:spcPct val="100000"/>
              </a:lnSpc>
              <a:spcAft>
                <a:spcPts val="0"/>
              </a:spcAft>
            </a:pPr>
            <a:r>
              <a:rPr sz="3000" b="1">
                <a:solidFill>
                  <a:srgbClr val="0F1B2D"/>
                </a:solidFill>
                <a:latin typeface="Segoe UI"/>
              </a:rPr>
              <a:t>The problems we are usually </a:t>
            </a:r>
            <a:r>
              <a:rPr sz="3000" b="1">
                <a:solidFill>
                  <a:srgbClr val="226DB4"/>
                </a:solidFill>
                <a:latin typeface="Segoe UI"/>
              </a:rPr>
              <a:t>called in to fix</a:t>
            </a:r>
            <a:r>
              <a:rPr sz="3000" b="1">
                <a:solidFill>
                  <a:srgbClr val="0F1B2D"/>
                </a:solidFill>
                <a:latin typeface="Segoe UI"/>
              </a:rPr>
              <a:t/>
            </a:r>
          </a:p>
        </p:txBody>
      </p:sp>
      <p:sp>
        <p:nvSpPr>
          <p:cNvPr id="10" name="Rounded Rectangle 9"/>
          <p:cNvSpPr/>
          <p:nvPr/>
        </p:nvSpPr>
        <p:spPr>
          <a:xfrm>
            <a:off x="548640" y="2103120"/>
            <a:ext cx="3566160" cy="1691640"/>
          </a:xfrm>
          <a:prstGeom prst="roundRect">
            <a:avLst>
              <a:gd name="adj" fmla="val 8648"/>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822959" y="2377439"/>
            <a:ext cx="384048" cy="384048"/>
          </a:xfrm>
          <a:prstGeom prst="roundRect">
            <a:avLst>
              <a:gd name="adj" fmla="val 23809"/>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2959" y="2377439"/>
            <a:ext cx="384048" cy="384048"/>
          </a:xfrm>
          <a:prstGeom prst="rect">
            <a:avLst/>
          </a:prstGeom>
          <a:noFill/>
        </p:spPr>
        <p:txBody>
          <a:bodyPr wrap="square" lIns="0" rIns="0" tIns="0" bIns="0" anchor="ctr">
            <a:spAutoFit/>
          </a:bodyPr>
          <a:lstStyle/>
          <a:p>
            <a:pPr algn="ctr">
              <a:lnSpc>
                <a:spcPct val="115000"/>
              </a:lnSpc>
              <a:spcAft>
                <a:spcPts val="0"/>
              </a:spcAft>
            </a:pPr>
            <a:r>
              <a:rPr sz="1200" b="1">
                <a:solidFill>
                  <a:srgbClr val="B07508"/>
                </a:solidFill>
                <a:latin typeface="Segoe UI"/>
              </a:rPr>
              <a:t>1</a:t>
            </a:r>
          </a:p>
        </p:txBody>
      </p:sp>
      <p:sp>
        <p:nvSpPr>
          <p:cNvPr id="13" name="TextBox 12"/>
          <p:cNvSpPr txBox="1"/>
          <p:nvPr/>
        </p:nvSpPr>
        <p:spPr>
          <a:xfrm>
            <a:off x="1371600" y="2377439"/>
            <a:ext cx="2560320" cy="384048"/>
          </a:xfrm>
          <a:prstGeom prst="rect">
            <a:avLst/>
          </a:prstGeom>
          <a:noFill/>
        </p:spPr>
        <p:txBody>
          <a:bodyPr wrap="square" lIns="0" rIns="0" tIns="0" bIns="0" anchor="ctr">
            <a:spAutoFit/>
          </a:bodyPr>
          <a:lstStyle/>
          <a:p>
            <a:pPr algn="l">
              <a:lnSpc>
                <a:spcPct val="100000"/>
              </a:lnSpc>
              <a:spcAft>
                <a:spcPts val="0"/>
              </a:spcAft>
            </a:pPr>
            <a:r>
              <a:rPr sz="1200" b="1">
                <a:solidFill>
                  <a:srgbClr val="0F1B2D"/>
                </a:solidFill>
                <a:latin typeface="Segoe UI"/>
              </a:rPr>
              <a:t>Spreadsheets are running the business</a:t>
            </a:r>
          </a:p>
        </p:txBody>
      </p:sp>
      <p:sp>
        <p:nvSpPr>
          <p:cNvPr id="14" name="TextBox 13"/>
          <p:cNvSpPr txBox="1"/>
          <p:nvPr/>
        </p:nvSpPr>
        <p:spPr>
          <a:xfrm>
            <a:off x="822959" y="2971800"/>
            <a:ext cx="3063240" cy="731520"/>
          </a:xfrm>
          <a:prstGeom prst="rect">
            <a:avLst/>
          </a:prstGeom>
          <a:noFill/>
        </p:spPr>
        <p:txBody>
          <a:bodyPr wrap="square" lIns="0" rIns="0" tIns="0" bIns="0" anchor="t">
            <a:spAutoFit/>
          </a:bodyPr>
          <a:lstStyle/>
          <a:p>
            <a:pPr algn="l">
              <a:lnSpc>
                <a:spcPct val="120000"/>
              </a:lnSpc>
              <a:spcAft>
                <a:spcPts val="0"/>
              </a:spcAft>
            </a:pPr>
            <a:r>
              <a:rPr sz="1000" b="0">
                <a:solidFill>
                  <a:srgbClr val="6B7689"/>
                </a:solidFill>
                <a:latin typeface="Segoe UI"/>
              </a:rPr>
              <a:t>Orders, approvals and job tracking live in shared sheets that break as soon as the team grows.</a:t>
            </a:r>
          </a:p>
        </p:txBody>
      </p:sp>
      <p:sp>
        <p:nvSpPr>
          <p:cNvPr id="15" name="Rounded Rectangle 14"/>
          <p:cNvSpPr/>
          <p:nvPr/>
        </p:nvSpPr>
        <p:spPr>
          <a:xfrm>
            <a:off x="4270248" y="2103120"/>
            <a:ext cx="3566160" cy="1691640"/>
          </a:xfrm>
          <a:prstGeom prst="roundRect">
            <a:avLst>
              <a:gd name="adj" fmla="val 8648"/>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4544568" y="2377439"/>
            <a:ext cx="384048" cy="384048"/>
          </a:xfrm>
          <a:prstGeom prst="roundRect">
            <a:avLst>
              <a:gd name="adj" fmla="val 23809"/>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544568" y="2377439"/>
            <a:ext cx="384048" cy="384048"/>
          </a:xfrm>
          <a:prstGeom prst="rect">
            <a:avLst/>
          </a:prstGeom>
          <a:noFill/>
        </p:spPr>
        <p:txBody>
          <a:bodyPr wrap="square" lIns="0" rIns="0" tIns="0" bIns="0" anchor="ctr">
            <a:spAutoFit/>
          </a:bodyPr>
          <a:lstStyle/>
          <a:p>
            <a:pPr algn="ctr">
              <a:lnSpc>
                <a:spcPct val="115000"/>
              </a:lnSpc>
              <a:spcAft>
                <a:spcPts val="0"/>
              </a:spcAft>
            </a:pPr>
            <a:r>
              <a:rPr sz="1200" b="1">
                <a:solidFill>
                  <a:srgbClr val="B07508"/>
                </a:solidFill>
                <a:latin typeface="Segoe UI"/>
              </a:rPr>
              <a:t>2</a:t>
            </a:r>
          </a:p>
        </p:txBody>
      </p:sp>
      <p:sp>
        <p:nvSpPr>
          <p:cNvPr id="18" name="TextBox 17"/>
          <p:cNvSpPr txBox="1"/>
          <p:nvPr/>
        </p:nvSpPr>
        <p:spPr>
          <a:xfrm>
            <a:off x="5093208" y="2377439"/>
            <a:ext cx="2560320" cy="384048"/>
          </a:xfrm>
          <a:prstGeom prst="rect">
            <a:avLst/>
          </a:prstGeom>
          <a:noFill/>
        </p:spPr>
        <p:txBody>
          <a:bodyPr wrap="square" lIns="0" rIns="0" tIns="0" bIns="0" anchor="ctr">
            <a:spAutoFit/>
          </a:bodyPr>
          <a:lstStyle/>
          <a:p>
            <a:pPr algn="l">
              <a:lnSpc>
                <a:spcPct val="100000"/>
              </a:lnSpc>
              <a:spcAft>
                <a:spcPts val="0"/>
              </a:spcAft>
            </a:pPr>
            <a:r>
              <a:rPr sz="1200" b="1">
                <a:solidFill>
                  <a:srgbClr val="0F1B2D"/>
                </a:solidFill>
                <a:latin typeface="Segoe UI"/>
              </a:rPr>
              <a:t>The CRM is set up, but nobody trusts it</a:t>
            </a:r>
          </a:p>
        </p:txBody>
      </p:sp>
      <p:sp>
        <p:nvSpPr>
          <p:cNvPr id="19" name="TextBox 18"/>
          <p:cNvSpPr txBox="1"/>
          <p:nvPr/>
        </p:nvSpPr>
        <p:spPr>
          <a:xfrm>
            <a:off x="4544568" y="2971800"/>
            <a:ext cx="3063240" cy="731520"/>
          </a:xfrm>
          <a:prstGeom prst="rect">
            <a:avLst/>
          </a:prstGeom>
          <a:noFill/>
        </p:spPr>
        <p:txBody>
          <a:bodyPr wrap="square" lIns="0" rIns="0" tIns="0" bIns="0" anchor="t">
            <a:spAutoFit/>
          </a:bodyPr>
          <a:lstStyle/>
          <a:p>
            <a:pPr algn="l">
              <a:lnSpc>
                <a:spcPct val="120000"/>
              </a:lnSpc>
              <a:spcAft>
                <a:spcPts val="0"/>
              </a:spcAft>
            </a:pPr>
            <a:r>
              <a:rPr sz="1000" b="0">
                <a:solidFill>
                  <a:srgbClr val="6B7689"/>
                </a:solidFill>
                <a:latin typeface="Segoe UI"/>
              </a:rPr>
              <a:t>Duplicate records, skipped stages and reports that don’t match what the sales team says.</a:t>
            </a:r>
          </a:p>
        </p:txBody>
      </p:sp>
      <p:sp>
        <p:nvSpPr>
          <p:cNvPr id="20" name="Rounded Rectangle 19"/>
          <p:cNvSpPr/>
          <p:nvPr/>
        </p:nvSpPr>
        <p:spPr>
          <a:xfrm>
            <a:off x="7991856" y="2103120"/>
            <a:ext cx="3566160" cy="1691640"/>
          </a:xfrm>
          <a:prstGeom prst="roundRect">
            <a:avLst>
              <a:gd name="adj" fmla="val 8648"/>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8266176" y="2377439"/>
            <a:ext cx="384048" cy="384048"/>
          </a:xfrm>
          <a:prstGeom prst="roundRect">
            <a:avLst>
              <a:gd name="adj" fmla="val 23809"/>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66176" y="2377439"/>
            <a:ext cx="384048" cy="384048"/>
          </a:xfrm>
          <a:prstGeom prst="rect">
            <a:avLst/>
          </a:prstGeom>
          <a:noFill/>
        </p:spPr>
        <p:txBody>
          <a:bodyPr wrap="square" lIns="0" rIns="0" tIns="0" bIns="0" anchor="ctr">
            <a:spAutoFit/>
          </a:bodyPr>
          <a:lstStyle/>
          <a:p>
            <a:pPr algn="ctr">
              <a:lnSpc>
                <a:spcPct val="115000"/>
              </a:lnSpc>
              <a:spcAft>
                <a:spcPts val="0"/>
              </a:spcAft>
            </a:pPr>
            <a:r>
              <a:rPr sz="1200" b="1">
                <a:solidFill>
                  <a:srgbClr val="B07508"/>
                </a:solidFill>
                <a:latin typeface="Segoe UI"/>
              </a:rPr>
              <a:t>3</a:t>
            </a:r>
          </a:p>
        </p:txBody>
      </p:sp>
      <p:sp>
        <p:nvSpPr>
          <p:cNvPr id="23" name="TextBox 22"/>
          <p:cNvSpPr txBox="1"/>
          <p:nvPr/>
        </p:nvSpPr>
        <p:spPr>
          <a:xfrm>
            <a:off x="8814816" y="2377439"/>
            <a:ext cx="2560320" cy="384048"/>
          </a:xfrm>
          <a:prstGeom prst="rect">
            <a:avLst/>
          </a:prstGeom>
          <a:noFill/>
        </p:spPr>
        <p:txBody>
          <a:bodyPr wrap="square" lIns="0" rIns="0" tIns="0" bIns="0" anchor="ctr">
            <a:spAutoFit/>
          </a:bodyPr>
          <a:lstStyle/>
          <a:p>
            <a:pPr algn="l">
              <a:lnSpc>
                <a:spcPct val="100000"/>
              </a:lnSpc>
              <a:spcAft>
                <a:spcPts val="0"/>
              </a:spcAft>
            </a:pPr>
            <a:r>
              <a:rPr sz="1200" b="1">
                <a:solidFill>
                  <a:srgbClr val="0F1B2D"/>
                </a:solidFill>
                <a:latin typeface="Segoe UI"/>
              </a:rPr>
              <a:t>Systems that don’t talk to each other</a:t>
            </a:r>
          </a:p>
        </p:txBody>
      </p:sp>
      <p:sp>
        <p:nvSpPr>
          <p:cNvPr id="24" name="TextBox 23"/>
          <p:cNvSpPr txBox="1"/>
          <p:nvPr/>
        </p:nvSpPr>
        <p:spPr>
          <a:xfrm>
            <a:off x="8266176" y="2971800"/>
            <a:ext cx="3063240" cy="731520"/>
          </a:xfrm>
          <a:prstGeom prst="rect">
            <a:avLst/>
          </a:prstGeom>
          <a:noFill/>
        </p:spPr>
        <p:txBody>
          <a:bodyPr wrap="square" lIns="0" rIns="0" tIns="0" bIns="0" anchor="t">
            <a:spAutoFit/>
          </a:bodyPr>
          <a:lstStyle/>
          <a:p>
            <a:pPr algn="l">
              <a:lnSpc>
                <a:spcPct val="120000"/>
              </a:lnSpc>
              <a:spcAft>
                <a:spcPts val="0"/>
              </a:spcAft>
            </a:pPr>
            <a:r>
              <a:rPr sz="1000" b="0">
                <a:solidFill>
                  <a:srgbClr val="6B7689"/>
                </a:solidFill>
                <a:latin typeface="Segoe UI"/>
              </a:rPr>
              <a:t>People re-key the same customer and order data between CRM, accounting and e-commerce.</a:t>
            </a:r>
          </a:p>
        </p:txBody>
      </p:sp>
      <p:sp>
        <p:nvSpPr>
          <p:cNvPr id="25" name="Rounded Rectangle 24"/>
          <p:cNvSpPr/>
          <p:nvPr/>
        </p:nvSpPr>
        <p:spPr>
          <a:xfrm>
            <a:off x="548640" y="3931920"/>
            <a:ext cx="3566160" cy="1691640"/>
          </a:xfrm>
          <a:prstGeom prst="roundRect">
            <a:avLst>
              <a:gd name="adj" fmla="val 8648"/>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822959" y="4206240"/>
            <a:ext cx="384048" cy="384048"/>
          </a:xfrm>
          <a:prstGeom prst="roundRect">
            <a:avLst>
              <a:gd name="adj" fmla="val 23809"/>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822959" y="4206240"/>
            <a:ext cx="384048" cy="384048"/>
          </a:xfrm>
          <a:prstGeom prst="rect">
            <a:avLst/>
          </a:prstGeom>
          <a:noFill/>
        </p:spPr>
        <p:txBody>
          <a:bodyPr wrap="square" lIns="0" rIns="0" tIns="0" bIns="0" anchor="ctr">
            <a:spAutoFit/>
          </a:bodyPr>
          <a:lstStyle/>
          <a:p>
            <a:pPr algn="ctr">
              <a:lnSpc>
                <a:spcPct val="115000"/>
              </a:lnSpc>
              <a:spcAft>
                <a:spcPts val="0"/>
              </a:spcAft>
            </a:pPr>
            <a:r>
              <a:rPr sz="1200" b="1">
                <a:solidFill>
                  <a:srgbClr val="B07508"/>
                </a:solidFill>
                <a:latin typeface="Segoe UI"/>
              </a:rPr>
              <a:t>4</a:t>
            </a:r>
          </a:p>
        </p:txBody>
      </p:sp>
      <p:sp>
        <p:nvSpPr>
          <p:cNvPr id="28" name="TextBox 27"/>
          <p:cNvSpPr txBox="1"/>
          <p:nvPr/>
        </p:nvSpPr>
        <p:spPr>
          <a:xfrm>
            <a:off x="1371600" y="4206240"/>
            <a:ext cx="2560320" cy="384048"/>
          </a:xfrm>
          <a:prstGeom prst="rect">
            <a:avLst/>
          </a:prstGeom>
          <a:noFill/>
        </p:spPr>
        <p:txBody>
          <a:bodyPr wrap="square" lIns="0" rIns="0" tIns="0" bIns="0" anchor="ctr">
            <a:spAutoFit/>
          </a:bodyPr>
          <a:lstStyle/>
          <a:p>
            <a:pPr algn="l">
              <a:lnSpc>
                <a:spcPct val="100000"/>
              </a:lnSpc>
              <a:spcAft>
                <a:spcPts val="0"/>
              </a:spcAft>
            </a:pPr>
            <a:r>
              <a:rPr sz="1200" b="1">
                <a:solidFill>
                  <a:srgbClr val="0F1B2D"/>
                </a:solidFill>
                <a:latin typeface="Segoe UI"/>
              </a:rPr>
              <a:t>A Zoho app that grew without a plan</a:t>
            </a:r>
          </a:p>
        </p:txBody>
      </p:sp>
      <p:sp>
        <p:nvSpPr>
          <p:cNvPr id="29" name="TextBox 28"/>
          <p:cNvSpPr txBox="1"/>
          <p:nvPr/>
        </p:nvSpPr>
        <p:spPr>
          <a:xfrm>
            <a:off x="822959" y="4800600"/>
            <a:ext cx="3063240" cy="731520"/>
          </a:xfrm>
          <a:prstGeom prst="rect">
            <a:avLst/>
          </a:prstGeom>
          <a:noFill/>
        </p:spPr>
        <p:txBody>
          <a:bodyPr wrap="square" lIns="0" rIns="0" tIns="0" bIns="0" anchor="t">
            <a:spAutoFit/>
          </a:bodyPr>
          <a:lstStyle/>
          <a:p>
            <a:pPr algn="l">
              <a:lnSpc>
                <a:spcPct val="120000"/>
              </a:lnSpc>
              <a:spcAft>
                <a:spcPts val="0"/>
              </a:spcAft>
            </a:pPr>
            <a:r>
              <a:rPr sz="1000" b="0">
                <a:solidFill>
                  <a:srgbClr val="6B7689"/>
                </a:solidFill>
                <a:latin typeface="Segoe UI"/>
              </a:rPr>
              <a:t>Creator apps and Deluge scripts that only one person understands, and nobody dares change.</a:t>
            </a:r>
          </a:p>
        </p:txBody>
      </p:sp>
      <p:sp>
        <p:nvSpPr>
          <p:cNvPr id="30" name="Rounded Rectangle 29"/>
          <p:cNvSpPr/>
          <p:nvPr/>
        </p:nvSpPr>
        <p:spPr>
          <a:xfrm>
            <a:off x="4270248" y="3931920"/>
            <a:ext cx="3566160" cy="1691640"/>
          </a:xfrm>
          <a:prstGeom prst="roundRect">
            <a:avLst>
              <a:gd name="adj" fmla="val 8648"/>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4544568" y="4206240"/>
            <a:ext cx="384048" cy="384048"/>
          </a:xfrm>
          <a:prstGeom prst="roundRect">
            <a:avLst>
              <a:gd name="adj" fmla="val 23809"/>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4544568" y="4206240"/>
            <a:ext cx="384048" cy="384048"/>
          </a:xfrm>
          <a:prstGeom prst="rect">
            <a:avLst/>
          </a:prstGeom>
          <a:noFill/>
        </p:spPr>
        <p:txBody>
          <a:bodyPr wrap="square" lIns="0" rIns="0" tIns="0" bIns="0" anchor="ctr">
            <a:spAutoFit/>
          </a:bodyPr>
          <a:lstStyle/>
          <a:p>
            <a:pPr algn="ctr">
              <a:lnSpc>
                <a:spcPct val="115000"/>
              </a:lnSpc>
              <a:spcAft>
                <a:spcPts val="0"/>
              </a:spcAft>
            </a:pPr>
            <a:r>
              <a:rPr sz="1200" b="1">
                <a:solidFill>
                  <a:srgbClr val="B07508"/>
                </a:solidFill>
                <a:latin typeface="Segoe UI"/>
              </a:rPr>
              <a:t>5</a:t>
            </a:r>
          </a:p>
        </p:txBody>
      </p:sp>
      <p:sp>
        <p:nvSpPr>
          <p:cNvPr id="33" name="TextBox 32"/>
          <p:cNvSpPr txBox="1"/>
          <p:nvPr/>
        </p:nvSpPr>
        <p:spPr>
          <a:xfrm>
            <a:off x="5093208" y="4206240"/>
            <a:ext cx="2560320" cy="384048"/>
          </a:xfrm>
          <a:prstGeom prst="rect">
            <a:avLst/>
          </a:prstGeom>
          <a:noFill/>
        </p:spPr>
        <p:txBody>
          <a:bodyPr wrap="square" lIns="0" rIns="0" tIns="0" bIns="0" anchor="ctr">
            <a:spAutoFit/>
          </a:bodyPr>
          <a:lstStyle/>
          <a:p>
            <a:pPr algn="l">
              <a:lnSpc>
                <a:spcPct val="100000"/>
              </a:lnSpc>
              <a:spcAft>
                <a:spcPts val="0"/>
              </a:spcAft>
            </a:pPr>
            <a:r>
              <a:rPr sz="1200" b="1">
                <a:solidFill>
                  <a:srgbClr val="0F1B2D"/>
                </a:solidFill>
                <a:latin typeface="Segoe UI"/>
              </a:rPr>
              <a:t>Follow-ups depend on someone remembering</a:t>
            </a:r>
          </a:p>
        </p:txBody>
      </p:sp>
      <p:sp>
        <p:nvSpPr>
          <p:cNvPr id="34" name="TextBox 33"/>
          <p:cNvSpPr txBox="1"/>
          <p:nvPr/>
        </p:nvSpPr>
        <p:spPr>
          <a:xfrm>
            <a:off x="4544568" y="4800600"/>
            <a:ext cx="3063240" cy="731520"/>
          </a:xfrm>
          <a:prstGeom prst="rect">
            <a:avLst/>
          </a:prstGeom>
          <a:noFill/>
        </p:spPr>
        <p:txBody>
          <a:bodyPr wrap="square" lIns="0" rIns="0" tIns="0" bIns="0" anchor="t">
            <a:spAutoFit/>
          </a:bodyPr>
          <a:lstStyle/>
          <a:p>
            <a:pPr algn="l">
              <a:lnSpc>
                <a:spcPct val="120000"/>
              </a:lnSpc>
              <a:spcAft>
                <a:spcPts val="0"/>
              </a:spcAft>
            </a:pPr>
            <a:r>
              <a:rPr sz="1000" b="0">
                <a:solidFill>
                  <a:srgbClr val="6B7689"/>
                </a:solidFill>
                <a:latin typeface="Segoe UI"/>
              </a:rPr>
              <a:t>Reminders, invoices, approvals and hand-offs that should happen automatically, but don’t.</a:t>
            </a:r>
          </a:p>
        </p:txBody>
      </p:sp>
      <p:sp>
        <p:nvSpPr>
          <p:cNvPr id="35" name="Rounded Rectangle 34"/>
          <p:cNvSpPr/>
          <p:nvPr/>
        </p:nvSpPr>
        <p:spPr>
          <a:xfrm>
            <a:off x="7991856" y="3931920"/>
            <a:ext cx="3566160" cy="1691640"/>
          </a:xfrm>
          <a:prstGeom prst="roundRect">
            <a:avLst>
              <a:gd name="adj" fmla="val 8648"/>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8266176" y="4206240"/>
            <a:ext cx="384048" cy="384048"/>
          </a:xfrm>
          <a:prstGeom prst="roundRect">
            <a:avLst>
              <a:gd name="adj" fmla="val 23809"/>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8266176" y="4206240"/>
            <a:ext cx="384048" cy="384048"/>
          </a:xfrm>
          <a:prstGeom prst="rect">
            <a:avLst/>
          </a:prstGeom>
          <a:noFill/>
        </p:spPr>
        <p:txBody>
          <a:bodyPr wrap="square" lIns="0" rIns="0" tIns="0" bIns="0" anchor="ctr">
            <a:spAutoFit/>
          </a:bodyPr>
          <a:lstStyle/>
          <a:p>
            <a:pPr algn="ctr">
              <a:lnSpc>
                <a:spcPct val="115000"/>
              </a:lnSpc>
              <a:spcAft>
                <a:spcPts val="0"/>
              </a:spcAft>
            </a:pPr>
            <a:r>
              <a:rPr sz="1200" b="1">
                <a:solidFill>
                  <a:srgbClr val="B07508"/>
                </a:solidFill>
                <a:latin typeface="Segoe UI"/>
              </a:rPr>
              <a:t>6</a:t>
            </a:r>
          </a:p>
        </p:txBody>
      </p:sp>
      <p:sp>
        <p:nvSpPr>
          <p:cNvPr id="38" name="TextBox 37"/>
          <p:cNvSpPr txBox="1"/>
          <p:nvPr/>
        </p:nvSpPr>
        <p:spPr>
          <a:xfrm>
            <a:off x="8814816" y="4206240"/>
            <a:ext cx="2560320" cy="384048"/>
          </a:xfrm>
          <a:prstGeom prst="rect">
            <a:avLst/>
          </a:prstGeom>
          <a:noFill/>
        </p:spPr>
        <p:txBody>
          <a:bodyPr wrap="square" lIns="0" rIns="0" tIns="0" bIns="0" anchor="ctr">
            <a:spAutoFit/>
          </a:bodyPr>
          <a:lstStyle/>
          <a:p>
            <a:pPr algn="l">
              <a:lnSpc>
                <a:spcPct val="100000"/>
              </a:lnSpc>
              <a:spcAft>
                <a:spcPts val="0"/>
              </a:spcAft>
            </a:pPr>
            <a:r>
              <a:rPr sz="1200" b="1">
                <a:solidFill>
                  <a:srgbClr val="0F1B2D"/>
                </a:solidFill>
                <a:latin typeface="Segoe UI"/>
              </a:rPr>
              <a:t>Off-the-shelf software almost fits</a:t>
            </a:r>
          </a:p>
        </p:txBody>
      </p:sp>
      <p:sp>
        <p:nvSpPr>
          <p:cNvPr id="39" name="TextBox 38"/>
          <p:cNvSpPr txBox="1"/>
          <p:nvPr/>
        </p:nvSpPr>
        <p:spPr>
          <a:xfrm>
            <a:off x="8266176" y="4800600"/>
            <a:ext cx="3063240" cy="731520"/>
          </a:xfrm>
          <a:prstGeom prst="rect">
            <a:avLst/>
          </a:prstGeom>
          <a:noFill/>
        </p:spPr>
        <p:txBody>
          <a:bodyPr wrap="square" lIns="0" rIns="0" tIns="0" bIns="0" anchor="t">
            <a:spAutoFit/>
          </a:bodyPr>
          <a:lstStyle/>
          <a:p>
            <a:pPr algn="l">
              <a:lnSpc>
                <a:spcPct val="120000"/>
              </a:lnSpc>
              <a:spcAft>
                <a:spcPts val="0"/>
              </a:spcAft>
            </a:pPr>
            <a:r>
              <a:rPr sz="1000" b="0">
                <a:solidFill>
                  <a:srgbClr val="6B7689"/>
                </a:solidFill>
                <a:latin typeface="Segoe UI"/>
              </a:rPr>
              <a:t>One critical workflow that no product supports without awkward workarounds.</a:t>
            </a:r>
          </a:p>
        </p:txBody>
      </p:sp>
      <p:sp>
        <p:nvSpPr>
          <p:cNvPr id="40" name="Rounded Rectangle 39"/>
          <p:cNvSpPr/>
          <p:nvPr/>
        </p:nvSpPr>
        <p:spPr>
          <a:xfrm>
            <a:off x="548640" y="5806440"/>
            <a:ext cx="11064240" cy="502920"/>
          </a:xfrm>
          <a:prstGeom prst="roundRect">
            <a:avLst>
              <a:gd name="adj" fmla="val 25454"/>
            </a:avLst>
          </a:prstGeom>
          <a:solidFill>
            <a:srgbClr val="0E1E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822960" y="5806440"/>
            <a:ext cx="10607040" cy="502920"/>
          </a:xfrm>
          <a:prstGeom prst="rect">
            <a:avLst/>
          </a:prstGeom>
          <a:noFill/>
        </p:spPr>
        <p:txBody>
          <a:bodyPr wrap="square" lIns="0" rIns="0" tIns="0" bIns="0" anchor="ctr">
            <a:spAutoFit/>
          </a:bodyPr>
          <a:lstStyle/>
          <a:p>
            <a:pPr algn="l">
              <a:lnSpc>
                <a:spcPct val="115000"/>
              </a:lnSpc>
              <a:spcAft>
                <a:spcPts val="0"/>
              </a:spcAft>
            </a:pPr>
            <a:r>
              <a:rPr sz="1300" b="1">
                <a:solidFill>
                  <a:srgbClr val="FFFFFF"/>
                </a:solidFill>
                <a:latin typeface="Segoe UI"/>
              </a:rPr>
              <a:t>We start from </a:t>
            </a:r>
            <a:r>
              <a:rPr sz="1300" b="1">
                <a:solidFill>
                  <a:srgbClr val="7FB6EA"/>
                </a:solidFill>
                <a:latin typeface="Segoe UI"/>
              </a:rPr>
              <a:t>how your business actually runs</a:t>
            </a:r>
            <a:r>
              <a:rPr sz="1300" b="1">
                <a:solidFill>
                  <a:srgbClr val="FFFFFF"/>
                </a:solidFill>
                <a:latin typeface="Segoe UI"/>
              </a:rPr>
              <a:t>, then choose the technology. Never the other way round.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zudo-works-logo-512.png"/>
          <p:cNvPicPr>
            <a:picLocks noChangeAspect="1"/>
          </p:cNvPicPr>
          <p:nvPr/>
        </p:nvPicPr>
        <p:blipFill>
          <a:blip r:embed="rId2"/>
          <a:stretch>
            <a:fillRect/>
          </a:stretch>
        </p:blipFill>
        <p:spPr>
          <a:xfrm>
            <a:off x="548640" y="347472"/>
            <a:ext cx="274320" cy="274320"/>
          </a:xfrm>
          <a:prstGeom prst="rect">
            <a:avLst/>
          </a:prstGeom>
        </p:spPr>
      </p:pic>
      <p:sp>
        <p:nvSpPr>
          <p:cNvPr id="3" name="TextBox 2"/>
          <p:cNvSpPr txBox="1"/>
          <p:nvPr/>
        </p:nvSpPr>
        <p:spPr>
          <a:xfrm>
            <a:off x="896112" y="347472"/>
            <a:ext cx="2743200" cy="274320"/>
          </a:xfrm>
          <a:prstGeom prst="rect">
            <a:avLst/>
          </a:prstGeom>
          <a:noFill/>
        </p:spPr>
        <p:txBody>
          <a:bodyPr wrap="square" lIns="0" rIns="0" tIns="0" bIns="0" anchor="ctr">
            <a:spAutoFit/>
          </a:bodyPr>
          <a:lstStyle/>
          <a:p>
            <a:pPr algn="l">
              <a:lnSpc>
                <a:spcPct val="115000"/>
              </a:lnSpc>
              <a:spcAft>
                <a:spcPts val="0"/>
              </a:spcAft>
            </a:pPr>
            <a:r>
              <a:rPr sz="1100" b="1">
                <a:solidFill>
                  <a:srgbClr val="0F1B2D"/>
                </a:solidFill>
                <a:latin typeface="Segoe UI"/>
              </a:rPr>
              <a:t>Zudo Works</a:t>
            </a:r>
          </a:p>
        </p:txBody>
      </p:sp>
      <p:sp>
        <p:nvSpPr>
          <p:cNvPr id="4" name="TextBox 3"/>
          <p:cNvSpPr txBox="1"/>
          <p:nvPr/>
        </p:nvSpPr>
        <p:spPr>
          <a:xfrm>
            <a:off x="7071055" y="347472"/>
            <a:ext cx="4572000" cy="274320"/>
          </a:xfrm>
          <a:prstGeom prst="rect">
            <a:avLst/>
          </a:prstGeom>
          <a:noFill/>
        </p:spPr>
        <p:txBody>
          <a:bodyPr wrap="square" lIns="0" rIns="0" tIns="0" bIns="0" anchor="ctr">
            <a:spAutoFit/>
          </a:bodyPr>
          <a:lstStyle/>
          <a:p>
            <a:pPr algn="r">
              <a:lnSpc>
                <a:spcPct val="115000"/>
              </a:lnSpc>
              <a:spcAft>
                <a:spcPts val="0"/>
              </a:spcAft>
            </a:pPr>
            <a:r>
              <a:rPr sz="900" b="1">
                <a:solidFill>
                  <a:srgbClr val="6B7689"/>
                </a:solidFill>
                <a:latin typeface="Segoe UI"/>
              </a:rPr>
              <a:t>WHAT WE BUILD</a:t>
            </a:r>
          </a:p>
        </p:txBody>
      </p:sp>
      <p:sp>
        <p:nvSpPr>
          <p:cNvPr id="5" name="Rectangle 4"/>
          <p:cNvSpPr/>
          <p:nvPr/>
        </p:nvSpPr>
        <p:spPr>
          <a:xfrm>
            <a:off x="548640" y="786384"/>
            <a:ext cx="11094415"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6400800"/>
            <a:ext cx="3657600" cy="228600"/>
          </a:xfrm>
          <a:prstGeom prst="rect">
            <a:avLst/>
          </a:prstGeom>
          <a:noFill/>
        </p:spPr>
        <p:txBody>
          <a:bodyPr wrap="square" lIns="0" rIns="0" tIns="0" bIns="0" anchor="t">
            <a:spAutoFit/>
          </a:bodyPr>
          <a:lstStyle/>
          <a:p>
            <a:pPr algn="l">
              <a:lnSpc>
                <a:spcPct val="115000"/>
              </a:lnSpc>
              <a:spcAft>
                <a:spcPts val="0"/>
              </a:spcAft>
            </a:pPr>
            <a:r>
              <a:rPr sz="900" b="0">
                <a:solidFill>
                  <a:srgbClr val="6B7689"/>
                </a:solidFill>
                <a:latin typeface="Segoe UI"/>
              </a:rPr>
              <a:t>zudoworks.com</a:t>
            </a:r>
          </a:p>
        </p:txBody>
      </p:sp>
      <p:sp>
        <p:nvSpPr>
          <p:cNvPr id="7" name="TextBox 6"/>
          <p:cNvSpPr txBox="1"/>
          <p:nvPr/>
        </p:nvSpPr>
        <p:spPr>
          <a:xfrm>
            <a:off x="10728655" y="6400800"/>
            <a:ext cx="914400" cy="228600"/>
          </a:xfrm>
          <a:prstGeom prst="rect">
            <a:avLst/>
          </a:prstGeom>
          <a:noFill/>
        </p:spPr>
        <p:txBody>
          <a:bodyPr wrap="square" lIns="0" rIns="0" tIns="0" bIns="0" anchor="t">
            <a:spAutoFit/>
          </a:bodyPr>
          <a:lstStyle/>
          <a:p>
            <a:pPr algn="r">
              <a:lnSpc>
                <a:spcPct val="115000"/>
              </a:lnSpc>
              <a:spcAft>
                <a:spcPts val="0"/>
              </a:spcAft>
            </a:pPr>
            <a:r>
              <a:rPr sz="900" b="1">
                <a:solidFill>
                  <a:srgbClr val="0F1B2D"/>
                </a:solidFill>
                <a:latin typeface="Segoe UI"/>
              </a:rPr>
              <a:t>04 / 08</a:t>
            </a:r>
          </a:p>
        </p:txBody>
      </p:sp>
      <p:sp>
        <p:nvSpPr>
          <p:cNvPr id="8" name="TextBox 7"/>
          <p:cNvSpPr txBox="1"/>
          <p:nvPr/>
        </p:nvSpPr>
        <p:spPr>
          <a:xfrm>
            <a:off x="548640" y="1051560"/>
            <a:ext cx="105156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WHAT WE BUILD</a:t>
            </a:r>
          </a:p>
        </p:txBody>
      </p:sp>
      <p:sp>
        <p:nvSpPr>
          <p:cNvPr id="9" name="TextBox 8"/>
          <p:cNvSpPr txBox="1"/>
          <p:nvPr/>
        </p:nvSpPr>
        <p:spPr>
          <a:xfrm>
            <a:off x="548640" y="1344168"/>
            <a:ext cx="10515600" cy="1097280"/>
          </a:xfrm>
          <a:prstGeom prst="rect">
            <a:avLst/>
          </a:prstGeom>
          <a:noFill/>
        </p:spPr>
        <p:txBody>
          <a:bodyPr wrap="square" lIns="0" rIns="0" tIns="0" bIns="0" anchor="t">
            <a:spAutoFit/>
          </a:bodyPr>
          <a:lstStyle/>
          <a:p>
            <a:pPr algn="l">
              <a:lnSpc>
                <a:spcPct val="100000"/>
              </a:lnSpc>
              <a:spcAft>
                <a:spcPts val="0"/>
              </a:spcAft>
            </a:pPr>
            <a:r>
              <a:rPr sz="3000" b="1">
                <a:solidFill>
                  <a:srgbClr val="0F1B2D"/>
                </a:solidFill>
                <a:latin typeface="Segoe UI"/>
              </a:rPr>
              <a:t>Seven services, </a:t>
            </a:r>
            <a:r>
              <a:rPr sz="3000" b="1">
                <a:solidFill>
                  <a:srgbClr val="226DB4"/>
                </a:solidFill>
                <a:latin typeface="Segoe UI"/>
              </a:rPr>
              <a:t>one connected system</a:t>
            </a:r>
            <a:r>
              <a:rPr sz="3000" b="1">
                <a:solidFill>
                  <a:srgbClr val="0F1B2D"/>
                </a:solidFill>
                <a:latin typeface="Segoe UI"/>
              </a:rPr>
              <a:t/>
            </a:r>
          </a:p>
        </p:txBody>
      </p:sp>
      <p:sp>
        <p:nvSpPr>
          <p:cNvPr id="10" name="Rounded Rectangle 9"/>
          <p:cNvSpPr/>
          <p:nvPr/>
        </p:nvSpPr>
        <p:spPr>
          <a:xfrm>
            <a:off x="548640" y="1965960"/>
            <a:ext cx="3566160" cy="1508760"/>
          </a:xfrm>
          <a:prstGeom prst="roundRect">
            <a:avLst>
              <a:gd name="adj" fmla="val 9696"/>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822959" y="2240279"/>
            <a:ext cx="384048" cy="384048"/>
          </a:xfrm>
          <a:prstGeom prst="roundRect">
            <a:avLst>
              <a:gd name="adj" fmla="val 23809"/>
            </a:avLst>
          </a:prstGeom>
          <a:solidFill>
            <a:srgbClr val="EB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2959" y="2240279"/>
            <a:ext cx="384048" cy="384048"/>
          </a:xfrm>
          <a:prstGeom prst="rect">
            <a:avLst/>
          </a:prstGeom>
          <a:noFill/>
        </p:spPr>
        <p:txBody>
          <a:bodyPr wrap="square" lIns="0" rIns="0" tIns="0" bIns="0" anchor="ctr">
            <a:spAutoFit/>
          </a:bodyPr>
          <a:lstStyle/>
          <a:p>
            <a:pPr algn="ctr">
              <a:lnSpc>
                <a:spcPct val="115000"/>
              </a:lnSpc>
              <a:spcAft>
                <a:spcPts val="0"/>
              </a:spcAft>
            </a:pPr>
            <a:r>
              <a:rPr sz="1000" b="1">
                <a:solidFill>
                  <a:srgbClr val="226DB4"/>
                </a:solidFill>
                <a:latin typeface="Segoe UI"/>
              </a:rPr>
              <a:t>01</a:t>
            </a:r>
          </a:p>
        </p:txBody>
      </p:sp>
      <p:sp>
        <p:nvSpPr>
          <p:cNvPr id="13" name="TextBox 12"/>
          <p:cNvSpPr txBox="1"/>
          <p:nvPr/>
        </p:nvSpPr>
        <p:spPr>
          <a:xfrm>
            <a:off x="1325880" y="2240279"/>
            <a:ext cx="2651760" cy="384048"/>
          </a:xfrm>
          <a:prstGeom prst="rect">
            <a:avLst/>
          </a:prstGeom>
          <a:noFill/>
        </p:spPr>
        <p:txBody>
          <a:bodyPr wrap="square" lIns="0" rIns="0" tIns="0" bIns="0" anchor="ctr">
            <a:spAutoFit/>
          </a:bodyPr>
          <a:lstStyle/>
          <a:p>
            <a:pPr algn="l">
              <a:lnSpc>
                <a:spcPct val="115000"/>
              </a:lnSpc>
              <a:spcAft>
                <a:spcPts val="0"/>
              </a:spcAft>
            </a:pPr>
            <a:r>
              <a:rPr sz="1250" b="1">
                <a:solidFill>
                  <a:srgbClr val="0F1B2D"/>
                </a:solidFill>
                <a:latin typeface="Segoe UI"/>
              </a:rPr>
              <a:t>Zoho Creator development</a:t>
            </a:r>
          </a:p>
        </p:txBody>
      </p:sp>
      <p:sp>
        <p:nvSpPr>
          <p:cNvPr id="14" name="TextBox 13"/>
          <p:cNvSpPr txBox="1"/>
          <p:nvPr/>
        </p:nvSpPr>
        <p:spPr>
          <a:xfrm>
            <a:off x="822959" y="2743200"/>
            <a:ext cx="3063240" cy="6858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Custom apps: data models, forms, client portals, dashboards and Deluge workflows, documented so your team can own them.</a:t>
            </a:r>
          </a:p>
        </p:txBody>
      </p:sp>
      <p:sp>
        <p:nvSpPr>
          <p:cNvPr id="15" name="Rounded Rectangle 14"/>
          <p:cNvSpPr/>
          <p:nvPr/>
        </p:nvSpPr>
        <p:spPr>
          <a:xfrm>
            <a:off x="4270248" y="1965960"/>
            <a:ext cx="3566160" cy="1508760"/>
          </a:xfrm>
          <a:prstGeom prst="roundRect">
            <a:avLst>
              <a:gd name="adj" fmla="val 9696"/>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4544568" y="2240279"/>
            <a:ext cx="384048" cy="384048"/>
          </a:xfrm>
          <a:prstGeom prst="roundRect">
            <a:avLst>
              <a:gd name="adj" fmla="val 23809"/>
            </a:avLst>
          </a:prstGeom>
          <a:solidFill>
            <a:srgbClr val="EB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544568" y="2240279"/>
            <a:ext cx="384048" cy="384048"/>
          </a:xfrm>
          <a:prstGeom prst="rect">
            <a:avLst/>
          </a:prstGeom>
          <a:noFill/>
        </p:spPr>
        <p:txBody>
          <a:bodyPr wrap="square" lIns="0" rIns="0" tIns="0" bIns="0" anchor="ctr">
            <a:spAutoFit/>
          </a:bodyPr>
          <a:lstStyle/>
          <a:p>
            <a:pPr algn="ctr">
              <a:lnSpc>
                <a:spcPct val="115000"/>
              </a:lnSpc>
              <a:spcAft>
                <a:spcPts val="0"/>
              </a:spcAft>
            </a:pPr>
            <a:r>
              <a:rPr sz="1000" b="1">
                <a:solidFill>
                  <a:srgbClr val="226DB4"/>
                </a:solidFill>
                <a:latin typeface="Segoe UI"/>
              </a:rPr>
              <a:t>02</a:t>
            </a:r>
          </a:p>
        </p:txBody>
      </p:sp>
      <p:sp>
        <p:nvSpPr>
          <p:cNvPr id="18" name="TextBox 17"/>
          <p:cNvSpPr txBox="1"/>
          <p:nvPr/>
        </p:nvSpPr>
        <p:spPr>
          <a:xfrm>
            <a:off x="5047488" y="2240279"/>
            <a:ext cx="2651760" cy="384048"/>
          </a:xfrm>
          <a:prstGeom prst="rect">
            <a:avLst/>
          </a:prstGeom>
          <a:noFill/>
        </p:spPr>
        <p:txBody>
          <a:bodyPr wrap="square" lIns="0" rIns="0" tIns="0" bIns="0" anchor="ctr">
            <a:spAutoFit/>
          </a:bodyPr>
          <a:lstStyle/>
          <a:p>
            <a:pPr algn="l">
              <a:lnSpc>
                <a:spcPct val="115000"/>
              </a:lnSpc>
              <a:spcAft>
                <a:spcPts val="0"/>
              </a:spcAft>
            </a:pPr>
            <a:r>
              <a:rPr sz="1250" b="1">
                <a:solidFill>
                  <a:srgbClr val="0F1B2D"/>
                </a:solidFill>
                <a:latin typeface="Segoe UI"/>
              </a:rPr>
              <a:t>Zoho CRM implementation</a:t>
            </a:r>
          </a:p>
        </p:txBody>
      </p:sp>
      <p:sp>
        <p:nvSpPr>
          <p:cNvPr id="19" name="TextBox 18"/>
          <p:cNvSpPr txBox="1"/>
          <p:nvPr/>
        </p:nvSpPr>
        <p:spPr>
          <a:xfrm>
            <a:off x="4544568" y="2743200"/>
            <a:ext cx="3063240" cy="6858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Pipelines and blueprints that match how you sell, custom modules, data migration and training.</a:t>
            </a:r>
          </a:p>
        </p:txBody>
      </p:sp>
      <p:sp>
        <p:nvSpPr>
          <p:cNvPr id="20" name="Rounded Rectangle 19"/>
          <p:cNvSpPr/>
          <p:nvPr/>
        </p:nvSpPr>
        <p:spPr>
          <a:xfrm>
            <a:off x="7991856" y="1965960"/>
            <a:ext cx="3566160" cy="1508760"/>
          </a:xfrm>
          <a:prstGeom prst="roundRect">
            <a:avLst>
              <a:gd name="adj" fmla="val 9696"/>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8266176" y="2240279"/>
            <a:ext cx="384048" cy="384048"/>
          </a:xfrm>
          <a:prstGeom prst="roundRect">
            <a:avLst>
              <a:gd name="adj" fmla="val 23809"/>
            </a:avLst>
          </a:prstGeom>
          <a:solidFill>
            <a:srgbClr val="EB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66176" y="2240279"/>
            <a:ext cx="384048" cy="384048"/>
          </a:xfrm>
          <a:prstGeom prst="rect">
            <a:avLst/>
          </a:prstGeom>
          <a:noFill/>
        </p:spPr>
        <p:txBody>
          <a:bodyPr wrap="square" lIns="0" rIns="0" tIns="0" bIns="0" anchor="ctr">
            <a:spAutoFit/>
          </a:bodyPr>
          <a:lstStyle/>
          <a:p>
            <a:pPr algn="ctr">
              <a:lnSpc>
                <a:spcPct val="115000"/>
              </a:lnSpc>
              <a:spcAft>
                <a:spcPts val="0"/>
              </a:spcAft>
            </a:pPr>
            <a:r>
              <a:rPr sz="1000" b="1">
                <a:solidFill>
                  <a:srgbClr val="226DB4"/>
                </a:solidFill>
                <a:latin typeface="Segoe UI"/>
              </a:rPr>
              <a:t>03</a:t>
            </a:r>
          </a:p>
        </p:txBody>
      </p:sp>
      <p:sp>
        <p:nvSpPr>
          <p:cNvPr id="23" name="TextBox 22"/>
          <p:cNvSpPr txBox="1"/>
          <p:nvPr/>
        </p:nvSpPr>
        <p:spPr>
          <a:xfrm>
            <a:off x="8769096" y="2240279"/>
            <a:ext cx="2651760" cy="384048"/>
          </a:xfrm>
          <a:prstGeom prst="rect">
            <a:avLst/>
          </a:prstGeom>
          <a:noFill/>
        </p:spPr>
        <p:txBody>
          <a:bodyPr wrap="square" lIns="0" rIns="0" tIns="0" bIns="0" anchor="ctr">
            <a:spAutoFit/>
          </a:bodyPr>
          <a:lstStyle/>
          <a:p>
            <a:pPr algn="l">
              <a:lnSpc>
                <a:spcPct val="115000"/>
              </a:lnSpc>
              <a:spcAft>
                <a:spcPts val="0"/>
              </a:spcAft>
            </a:pPr>
            <a:r>
              <a:rPr sz="1250" b="1">
                <a:solidFill>
                  <a:srgbClr val="0F1B2D"/>
                </a:solidFill>
                <a:latin typeface="Segoe UI"/>
              </a:rPr>
              <a:t>Deluge development</a:t>
            </a:r>
          </a:p>
        </p:txBody>
      </p:sp>
      <p:sp>
        <p:nvSpPr>
          <p:cNvPr id="24" name="TextBox 23"/>
          <p:cNvSpPr txBox="1"/>
          <p:nvPr/>
        </p:nvSpPr>
        <p:spPr>
          <a:xfrm>
            <a:off x="8266176" y="2743200"/>
            <a:ext cx="3063240" cy="6858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Functions, scheduled jobs, buttons and API calls across CRM, Creator and Books, plus reviews and fixes.</a:t>
            </a:r>
          </a:p>
        </p:txBody>
      </p:sp>
      <p:sp>
        <p:nvSpPr>
          <p:cNvPr id="25" name="Rounded Rectangle 24"/>
          <p:cNvSpPr/>
          <p:nvPr/>
        </p:nvSpPr>
        <p:spPr>
          <a:xfrm>
            <a:off x="548640" y="3657600"/>
            <a:ext cx="3566160" cy="1508760"/>
          </a:xfrm>
          <a:prstGeom prst="roundRect">
            <a:avLst>
              <a:gd name="adj" fmla="val 9696"/>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822959" y="3931920"/>
            <a:ext cx="384048" cy="384048"/>
          </a:xfrm>
          <a:prstGeom prst="roundRect">
            <a:avLst>
              <a:gd name="adj" fmla="val 23809"/>
            </a:avLst>
          </a:prstGeom>
          <a:solidFill>
            <a:srgbClr val="EB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822959" y="3931920"/>
            <a:ext cx="384048" cy="384048"/>
          </a:xfrm>
          <a:prstGeom prst="rect">
            <a:avLst/>
          </a:prstGeom>
          <a:noFill/>
        </p:spPr>
        <p:txBody>
          <a:bodyPr wrap="square" lIns="0" rIns="0" tIns="0" bIns="0" anchor="ctr">
            <a:spAutoFit/>
          </a:bodyPr>
          <a:lstStyle/>
          <a:p>
            <a:pPr algn="ctr">
              <a:lnSpc>
                <a:spcPct val="115000"/>
              </a:lnSpc>
              <a:spcAft>
                <a:spcPts val="0"/>
              </a:spcAft>
            </a:pPr>
            <a:r>
              <a:rPr sz="1000" b="1">
                <a:solidFill>
                  <a:srgbClr val="226DB4"/>
                </a:solidFill>
                <a:latin typeface="Segoe UI"/>
              </a:rPr>
              <a:t>04</a:t>
            </a:r>
          </a:p>
        </p:txBody>
      </p:sp>
      <p:sp>
        <p:nvSpPr>
          <p:cNvPr id="28" name="TextBox 27"/>
          <p:cNvSpPr txBox="1"/>
          <p:nvPr/>
        </p:nvSpPr>
        <p:spPr>
          <a:xfrm>
            <a:off x="1325880" y="3931920"/>
            <a:ext cx="2651760" cy="384048"/>
          </a:xfrm>
          <a:prstGeom prst="rect">
            <a:avLst/>
          </a:prstGeom>
          <a:noFill/>
        </p:spPr>
        <p:txBody>
          <a:bodyPr wrap="square" lIns="0" rIns="0" tIns="0" bIns="0" anchor="ctr">
            <a:spAutoFit/>
          </a:bodyPr>
          <a:lstStyle/>
          <a:p>
            <a:pPr algn="l">
              <a:lnSpc>
                <a:spcPct val="115000"/>
              </a:lnSpc>
              <a:spcAft>
                <a:spcPts val="0"/>
              </a:spcAft>
            </a:pPr>
            <a:r>
              <a:rPr sz="1250" b="1">
                <a:solidFill>
                  <a:srgbClr val="0F1B2D"/>
                </a:solidFill>
                <a:latin typeface="Segoe UI"/>
              </a:rPr>
              <a:t>Zoho integrations</a:t>
            </a:r>
          </a:p>
        </p:txBody>
      </p:sp>
      <p:sp>
        <p:nvSpPr>
          <p:cNvPr id="29" name="TextBox 28"/>
          <p:cNvSpPr txBox="1"/>
          <p:nvPr/>
        </p:nvSpPr>
        <p:spPr>
          <a:xfrm>
            <a:off x="822959" y="4434840"/>
            <a:ext cx="3063240" cy="6858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Connect Zoho with accounting, e-commerce, payments and your own systems via APIs, webhooks, Zoho Flow or middleware.</a:t>
            </a:r>
          </a:p>
        </p:txBody>
      </p:sp>
      <p:sp>
        <p:nvSpPr>
          <p:cNvPr id="30" name="Rounded Rectangle 29"/>
          <p:cNvSpPr/>
          <p:nvPr/>
        </p:nvSpPr>
        <p:spPr>
          <a:xfrm>
            <a:off x="4270248" y="3657600"/>
            <a:ext cx="3566160" cy="1508760"/>
          </a:xfrm>
          <a:prstGeom prst="roundRect">
            <a:avLst>
              <a:gd name="adj" fmla="val 9696"/>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4544568" y="3931920"/>
            <a:ext cx="384048" cy="384048"/>
          </a:xfrm>
          <a:prstGeom prst="roundRect">
            <a:avLst>
              <a:gd name="adj" fmla="val 23809"/>
            </a:avLst>
          </a:prstGeom>
          <a:solidFill>
            <a:srgbClr val="EB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4544568" y="3931920"/>
            <a:ext cx="384048" cy="384048"/>
          </a:xfrm>
          <a:prstGeom prst="rect">
            <a:avLst/>
          </a:prstGeom>
          <a:noFill/>
        </p:spPr>
        <p:txBody>
          <a:bodyPr wrap="square" lIns="0" rIns="0" tIns="0" bIns="0" anchor="ctr">
            <a:spAutoFit/>
          </a:bodyPr>
          <a:lstStyle/>
          <a:p>
            <a:pPr algn="ctr">
              <a:lnSpc>
                <a:spcPct val="115000"/>
              </a:lnSpc>
              <a:spcAft>
                <a:spcPts val="0"/>
              </a:spcAft>
            </a:pPr>
            <a:r>
              <a:rPr sz="1000" b="1">
                <a:solidFill>
                  <a:srgbClr val="226DB4"/>
                </a:solidFill>
                <a:latin typeface="Segoe UI"/>
              </a:rPr>
              <a:t>05</a:t>
            </a:r>
          </a:p>
        </p:txBody>
      </p:sp>
      <p:sp>
        <p:nvSpPr>
          <p:cNvPr id="33" name="TextBox 32"/>
          <p:cNvSpPr txBox="1"/>
          <p:nvPr/>
        </p:nvSpPr>
        <p:spPr>
          <a:xfrm>
            <a:off x="5047488" y="3931920"/>
            <a:ext cx="2651760" cy="384048"/>
          </a:xfrm>
          <a:prstGeom prst="rect">
            <a:avLst/>
          </a:prstGeom>
          <a:noFill/>
        </p:spPr>
        <p:txBody>
          <a:bodyPr wrap="square" lIns="0" rIns="0" tIns="0" bIns="0" anchor="ctr">
            <a:spAutoFit/>
          </a:bodyPr>
          <a:lstStyle/>
          <a:p>
            <a:pPr algn="l">
              <a:lnSpc>
                <a:spcPct val="115000"/>
              </a:lnSpc>
              <a:spcAft>
                <a:spcPts val="0"/>
              </a:spcAft>
            </a:pPr>
            <a:r>
              <a:rPr sz="1250" b="1">
                <a:solidFill>
                  <a:srgbClr val="0F1B2D"/>
                </a:solidFill>
                <a:latin typeface="Segoe UI"/>
              </a:rPr>
              <a:t>Business process automation</a:t>
            </a:r>
          </a:p>
        </p:txBody>
      </p:sp>
      <p:sp>
        <p:nvSpPr>
          <p:cNvPr id="34" name="TextBox 33"/>
          <p:cNvSpPr txBox="1"/>
          <p:nvPr/>
        </p:nvSpPr>
        <p:spPr>
          <a:xfrm>
            <a:off x="4544568" y="4434840"/>
            <a:ext cx="3063240" cy="6858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We map the process first, then remove the manual steps across sales, finance and operations.</a:t>
            </a:r>
          </a:p>
        </p:txBody>
      </p:sp>
      <p:sp>
        <p:nvSpPr>
          <p:cNvPr id="35" name="Rounded Rectangle 34"/>
          <p:cNvSpPr/>
          <p:nvPr/>
        </p:nvSpPr>
        <p:spPr>
          <a:xfrm>
            <a:off x="7991856" y="3657600"/>
            <a:ext cx="3566160" cy="1508760"/>
          </a:xfrm>
          <a:prstGeom prst="roundRect">
            <a:avLst>
              <a:gd name="adj" fmla="val 9696"/>
            </a:avLst>
          </a:prstGeom>
          <a:solidFill>
            <a:srgbClr val="FFFFFF"/>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8266176" y="3931920"/>
            <a:ext cx="384048" cy="384048"/>
          </a:xfrm>
          <a:prstGeom prst="roundRect">
            <a:avLst>
              <a:gd name="adj" fmla="val 23809"/>
            </a:avLst>
          </a:prstGeom>
          <a:solidFill>
            <a:srgbClr val="EB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8266176" y="3931920"/>
            <a:ext cx="384048" cy="384048"/>
          </a:xfrm>
          <a:prstGeom prst="rect">
            <a:avLst/>
          </a:prstGeom>
          <a:noFill/>
        </p:spPr>
        <p:txBody>
          <a:bodyPr wrap="square" lIns="0" rIns="0" tIns="0" bIns="0" anchor="ctr">
            <a:spAutoFit/>
          </a:bodyPr>
          <a:lstStyle/>
          <a:p>
            <a:pPr algn="ctr">
              <a:lnSpc>
                <a:spcPct val="115000"/>
              </a:lnSpc>
              <a:spcAft>
                <a:spcPts val="0"/>
              </a:spcAft>
            </a:pPr>
            <a:r>
              <a:rPr sz="1000" b="1">
                <a:solidFill>
                  <a:srgbClr val="226DB4"/>
                </a:solidFill>
                <a:latin typeface="Segoe UI"/>
              </a:rPr>
              <a:t>06</a:t>
            </a:r>
          </a:p>
        </p:txBody>
      </p:sp>
      <p:sp>
        <p:nvSpPr>
          <p:cNvPr id="38" name="TextBox 37"/>
          <p:cNvSpPr txBox="1"/>
          <p:nvPr/>
        </p:nvSpPr>
        <p:spPr>
          <a:xfrm>
            <a:off x="8769096" y="3931920"/>
            <a:ext cx="2651760" cy="384048"/>
          </a:xfrm>
          <a:prstGeom prst="rect">
            <a:avLst/>
          </a:prstGeom>
          <a:noFill/>
        </p:spPr>
        <p:txBody>
          <a:bodyPr wrap="square" lIns="0" rIns="0" tIns="0" bIns="0" anchor="ctr">
            <a:spAutoFit/>
          </a:bodyPr>
          <a:lstStyle/>
          <a:p>
            <a:pPr algn="l">
              <a:lnSpc>
                <a:spcPct val="115000"/>
              </a:lnSpc>
              <a:spcAft>
                <a:spcPts val="0"/>
              </a:spcAft>
            </a:pPr>
            <a:r>
              <a:rPr sz="1250" b="1">
                <a:solidFill>
                  <a:srgbClr val="0F1B2D"/>
                </a:solidFill>
                <a:latin typeface="Segoe UI"/>
              </a:rPr>
              <a:t>Custom software</a:t>
            </a:r>
          </a:p>
        </p:txBody>
      </p:sp>
      <p:sp>
        <p:nvSpPr>
          <p:cNvPr id="39" name="TextBox 38"/>
          <p:cNvSpPr txBox="1"/>
          <p:nvPr/>
        </p:nvSpPr>
        <p:spPr>
          <a:xfrm>
            <a:off x="8266176" y="4434840"/>
            <a:ext cx="3063240" cy="6858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Web apps, internal tools and dashboards where Zoho is the wrong tool, built to integrate with what you run.</a:t>
            </a:r>
          </a:p>
        </p:txBody>
      </p:sp>
      <p:sp>
        <p:nvSpPr>
          <p:cNvPr id="40" name="Rounded Rectangle 39"/>
          <p:cNvSpPr/>
          <p:nvPr/>
        </p:nvSpPr>
        <p:spPr>
          <a:xfrm>
            <a:off x="548640" y="5440680"/>
            <a:ext cx="11064240" cy="868680"/>
          </a:xfrm>
          <a:prstGeom prst="roundRect">
            <a:avLst>
              <a:gd name="adj" fmla="val 16842"/>
            </a:avLst>
          </a:prstGeom>
          <a:solidFill>
            <a:srgbClr val="EBF3FA"/>
          </a:solidFill>
          <a:ln w="9525">
            <a:solidFill>
              <a:srgbClr val="CFE0F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822960" y="5440680"/>
            <a:ext cx="2926080" cy="868680"/>
          </a:xfrm>
          <a:prstGeom prst="rect">
            <a:avLst/>
          </a:prstGeom>
          <a:noFill/>
        </p:spPr>
        <p:txBody>
          <a:bodyPr wrap="square" lIns="0" rIns="0" tIns="0" bIns="0" anchor="ctr">
            <a:spAutoFit/>
          </a:bodyPr>
          <a:lstStyle/>
          <a:p>
            <a:pPr algn="l">
              <a:lnSpc>
                <a:spcPct val="115000"/>
              </a:lnSpc>
              <a:spcAft>
                <a:spcPts val="0"/>
              </a:spcAft>
            </a:pPr>
            <a:r>
              <a:rPr sz="1250" b="1">
                <a:solidFill>
                  <a:srgbClr val="1B5A96"/>
                </a:solidFill>
                <a:latin typeface="Segoe UI"/>
              </a:rPr>
              <a:t>07  Support and maintenance</a:t>
            </a:r>
          </a:p>
        </p:txBody>
      </p:sp>
      <p:sp>
        <p:nvSpPr>
          <p:cNvPr id="42" name="TextBox 41"/>
          <p:cNvSpPr txBox="1"/>
          <p:nvPr/>
        </p:nvSpPr>
        <p:spPr>
          <a:xfrm>
            <a:off x="3749039" y="5440680"/>
            <a:ext cx="7680960" cy="868680"/>
          </a:xfrm>
          <a:prstGeom prst="rect">
            <a:avLst/>
          </a:prstGeom>
          <a:noFill/>
        </p:spPr>
        <p:txBody>
          <a:bodyPr wrap="square" lIns="0" rIns="0" tIns="0" bIns="0" anchor="ctr">
            <a:spAutoFit/>
          </a:bodyPr>
          <a:lstStyle/>
          <a:p>
            <a:pPr algn="l">
              <a:lnSpc>
                <a:spcPct val="115000"/>
              </a:lnSpc>
              <a:spcAft>
                <a:spcPts val="0"/>
              </a:spcAft>
            </a:pPr>
            <a:r>
              <a:rPr sz="1050" b="0">
                <a:solidFill>
                  <a:srgbClr val="3D4A5C"/>
                </a:solidFill>
                <a:latin typeface="Segoe UI"/>
              </a:rPr>
              <a:t>Every build includes one month of free support and onboarding after launch. After that, optional monthly support: fixes, small changes, new users and Zoho updates.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zudo-works-logo-512.png"/>
          <p:cNvPicPr>
            <a:picLocks noChangeAspect="1"/>
          </p:cNvPicPr>
          <p:nvPr/>
        </p:nvPicPr>
        <p:blipFill>
          <a:blip r:embed="rId2"/>
          <a:stretch>
            <a:fillRect/>
          </a:stretch>
        </p:blipFill>
        <p:spPr>
          <a:xfrm>
            <a:off x="548640" y="347472"/>
            <a:ext cx="274320" cy="274320"/>
          </a:xfrm>
          <a:prstGeom prst="rect">
            <a:avLst/>
          </a:prstGeom>
        </p:spPr>
      </p:pic>
      <p:sp>
        <p:nvSpPr>
          <p:cNvPr id="3" name="TextBox 2"/>
          <p:cNvSpPr txBox="1"/>
          <p:nvPr/>
        </p:nvSpPr>
        <p:spPr>
          <a:xfrm>
            <a:off x="896112" y="347472"/>
            <a:ext cx="2743200" cy="274320"/>
          </a:xfrm>
          <a:prstGeom prst="rect">
            <a:avLst/>
          </a:prstGeom>
          <a:noFill/>
        </p:spPr>
        <p:txBody>
          <a:bodyPr wrap="square" lIns="0" rIns="0" tIns="0" bIns="0" anchor="ctr">
            <a:spAutoFit/>
          </a:bodyPr>
          <a:lstStyle/>
          <a:p>
            <a:pPr algn="l">
              <a:lnSpc>
                <a:spcPct val="115000"/>
              </a:lnSpc>
              <a:spcAft>
                <a:spcPts val="0"/>
              </a:spcAft>
            </a:pPr>
            <a:r>
              <a:rPr sz="1100" b="1">
                <a:solidFill>
                  <a:srgbClr val="0F1B2D"/>
                </a:solidFill>
                <a:latin typeface="Segoe UI"/>
              </a:rPr>
              <a:t>Zudo Works</a:t>
            </a:r>
          </a:p>
        </p:txBody>
      </p:sp>
      <p:sp>
        <p:nvSpPr>
          <p:cNvPr id="4" name="TextBox 3"/>
          <p:cNvSpPr txBox="1"/>
          <p:nvPr/>
        </p:nvSpPr>
        <p:spPr>
          <a:xfrm>
            <a:off x="7071055" y="347472"/>
            <a:ext cx="4572000" cy="274320"/>
          </a:xfrm>
          <a:prstGeom prst="rect">
            <a:avLst/>
          </a:prstGeom>
          <a:noFill/>
        </p:spPr>
        <p:txBody>
          <a:bodyPr wrap="square" lIns="0" rIns="0" tIns="0" bIns="0" anchor="ctr">
            <a:spAutoFit/>
          </a:bodyPr>
          <a:lstStyle/>
          <a:p>
            <a:pPr algn="r">
              <a:lnSpc>
                <a:spcPct val="115000"/>
              </a:lnSpc>
              <a:spcAft>
                <a:spcPts val="0"/>
              </a:spcAft>
            </a:pPr>
            <a:r>
              <a:rPr sz="900" b="1">
                <a:solidFill>
                  <a:srgbClr val="6B7689"/>
                </a:solidFill>
                <a:latin typeface="Segoe UI"/>
              </a:rPr>
              <a:t>HOW IT CONNECTS</a:t>
            </a:r>
          </a:p>
        </p:txBody>
      </p:sp>
      <p:sp>
        <p:nvSpPr>
          <p:cNvPr id="5" name="Rectangle 4"/>
          <p:cNvSpPr/>
          <p:nvPr/>
        </p:nvSpPr>
        <p:spPr>
          <a:xfrm>
            <a:off x="548640" y="786384"/>
            <a:ext cx="11094415"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6400800"/>
            <a:ext cx="3657600" cy="228600"/>
          </a:xfrm>
          <a:prstGeom prst="rect">
            <a:avLst/>
          </a:prstGeom>
          <a:noFill/>
        </p:spPr>
        <p:txBody>
          <a:bodyPr wrap="square" lIns="0" rIns="0" tIns="0" bIns="0" anchor="t">
            <a:spAutoFit/>
          </a:bodyPr>
          <a:lstStyle/>
          <a:p>
            <a:pPr algn="l">
              <a:lnSpc>
                <a:spcPct val="115000"/>
              </a:lnSpc>
              <a:spcAft>
                <a:spcPts val="0"/>
              </a:spcAft>
            </a:pPr>
            <a:r>
              <a:rPr sz="900" b="0">
                <a:solidFill>
                  <a:srgbClr val="6B7689"/>
                </a:solidFill>
                <a:latin typeface="Segoe UI"/>
              </a:rPr>
              <a:t>zudoworks.com</a:t>
            </a:r>
          </a:p>
        </p:txBody>
      </p:sp>
      <p:sp>
        <p:nvSpPr>
          <p:cNvPr id="7" name="TextBox 6"/>
          <p:cNvSpPr txBox="1"/>
          <p:nvPr/>
        </p:nvSpPr>
        <p:spPr>
          <a:xfrm>
            <a:off x="10728655" y="6400800"/>
            <a:ext cx="914400" cy="228600"/>
          </a:xfrm>
          <a:prstGeom prst="rect">
            <a:avLst/>
          </a:prstGeom>
          <a:noFill/>
        </p:spPr>
        <p:txBody>
          <a:bodyPr wrap="square" lIns="0" rIns="0" tIns="0" bIns="0" anchor="t">
            <a:spAutoFit/>
          </a:bodyPr>
          <a:lstStyle/>
          <a:p>
            <a:pPr algn="r">
              <a:lnSpc>
                <a:spcPct val="115000"/>
              </a:lnSpc>
              <a:spcAft>
                <a:spcPts val="0"/>
              </a:spcAft>
            </a:pPr>
            <a:r>
              <a:rPr sz="900" b="1">
                <a:solidFill>
                  <a:srgbClr val="0F1B2D"/>
                </a:solidFill>
                <a:latin typeface="Segoe UI"/>
              </a:rPr>
              <a:t>05 / 08</a:t>
            </a:r>
          </a:p>
        </p:txBody>
      </p:sp>
      <p:sp>
        <p:nvSpPr>
          <p:cNvPr id="8" name="TextBox 7"/>
          <p:cNvSpPr txBox="1"/>
          <p:nvPr/>
        </p:nvSpPr>
        <p:spPr>
          <a:xfrm>
            <a:off x="548640" y="1051560"/>
            <a:ext cx="109728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HOW IT CONNECTS</a:t>
            </a:r>
          </a:p>
        </p:txBody>
      </p:sp>
      <p:sp>
        <p:nvSpPr>
          <p:cNvPr id="9" name="TextBox 8"/>
          <p:cNvSpPr txBox="1"/>
          <p:nvPr/>
        </p:nvSpPr>
        <p:spPr>
          <a:xfrm>
            <a:off x="548640" y="1344168"/>
            <a:ext cx="10972800" cy="1097280"/>
          </a:xfrm>
          <a:prstGeom prst="rect">
            <a:avLst/>
          </a:prstGeom>
          <a:noFill/>
        </p:spPr>
        <p:txBody>
          <a:bodyPr wrap="square" lIns="0" rIns="0" tIns="0" bIns="0" anchor="t">
            <a:spAutoFit/>
          </a:bodyPr>
          <a:lstStyle/>
          <a:p>
            <a:pPr algn="l">
              <a:lnSpc>
                <a:spcPct val="100000"/>
              </a:lnSpc>
              <a:spcAft>
                <a:spcPts val="0"/>
              </a:spcAft>
            </a:pPr>
            <a:r>
              <a:rPr sz="2600" b="1">
                <a:solidFill>
                  <a:srgbClr val="0F1B2D"/>
                </a:solidFill>
                <a:latin typeface="Segoe UI"/>
              </a:rPr>
              <a:t>From a tangle of tools to </a:t>
            </a:r>
            <a:r>
              <a:rPr sz="2600" b="1">
                <a:solidFill>
                  <a:srgbClr val="226DB4"/>
                </a:solidFill>
                <a:latin typeface="Segoe UI"/>
              </a:rPr>
              <a:t>one integration and AI layer</a:t>
            </a:r>
            <a:r>
              <a:rPr sz="2600" b="1">
                <a:solidFill>
                  <a:srgbClr val="0F1B2D"/>
                </a:solidFill>
                <a:latin typeface="Segoe UI"/>
              </a:rPr>
              <a:t/>
            </a:r>
          </a:p>
        </p:txBody>
      </p:sp>
      <p:sp>
        <p:nvSpPr>
          <p:cNvPr id="10" name="Rounded Rectangle 9"/>
          <p:cNvSpPr/>
          <p:nvPr/>
        </p:nvSpPr>
        <p:spPr>
          <a:xfrm>
            <a:off x="493776" y="1865376"/>
            <a:ext cx="4553269" cy="3904488"/>
          </a:xfrm>
          <a:prstGeom prst="roundRect">
            <a:avLst>
              <a:gd name="adj" fmla="val 4683"/>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explorer.png"/>
          <p:cNvPicPr>
            <a:picLocks noChangeAspect="1"/>
          </p:cNvPicPr>
          <p:nvPr/>
        </p:nvPicPr>
        <p:blipFill>
          <a:blip r:embed="rId3"/>
          <a:stretch>
            <a:fillRect/>
          </a:stretch>
        </p:blipFill>
        <p:spPr>
          <a:xfrm>
            <a:off x="548640" y="1920240"/>
            <a:ext cx="4443541" cy="3794760"/>
          </a:xfrm>
          <a:prstGeom prst="rect">
            <a:avLst/>
          </a:prstGeom>
        </p:spPr>
      </p:pic>
      <p:sp>
        <p:nvSpPr>
          <p:cNvPr id="12" name="TextBox 11"/>
          <p:cNvSpPr txBox="1"/>
          <p:nvPr/>
        </p:nvSpPr>
        <p:spPr>
          <a:xfrm>
            <a:off x="5449381" y="1920240"/>
            <a:ext cx="6193673" cy="274320"/>
          </a:xfrm>
          <a:prstGeom prst="rect">
            <a:avLst/>
          </a:prstGeom>
          <a:noFill/>
        </p:spPr>
        <p:txBody>
          <a:bodyPr wrap="square" lIns="0" rIns="0" tIns="0" bIns="0" anchor="t">
            <a:spAutoFit/>
          </a:bodyPr>
          <a:lstStyle/>
          <a:p>
            <a:pPr algn="l">
              <a:lnSpc>
                <a:spcPct val="115000"/>
              </a:lnSpc>
              <a:spcAft>
                <a:spcPts val="0"/>
              </a:spcAft>
            </a:pPr>
            <a:r>
              <a:rPr sz="1250" b="1">
                <a:solidFill>
                  <a:srgbClr val="0F1B2D"/>
                </a:solidFill>
                <a:latin typeface="Segoe UI"/>
              </a:rPr>
              <a:t>1  Untangle</a:t>
            </a:r>
          </a:p>
        </p:txBody>
      </p:sp>
      <p:sp>
        <p:nvSpPr>
          <p:cNvPr id="13" name="TextBox 12"/>
          <p:cNvSpPr txBox="1"/>
          <p:nvPr/>
        </p:nvSpPr>
        <p:spPr>
          <a:xfrm>
            <a:off x="5449381" y="2194560"/>
            <a:ext cx="6193673" cy="4572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We map every app, sheet and hand-off, and decide which system owns which record.</a:t>
            </a:r>
          </a:p>
        </p:txBody>
      </p:sp>
      <p:sp>
        <p:nvSpPr>
          <p:cNvPr id="14" name="Rectangle 13"/>
          <p:cNvSpPr/>
          <p:nvPr/>
        </p:nvSpPr>
        <p:spPr>
          <a:xfrm>
            <a:off x="5449381" y="2615184"/>
            <a:ext cx="6193673"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49381" y="2706624"/>
            <a:ext cx="6193673" cy="274320"/>
          </a:xfrm>
          <a:prstGeom prst="rect">
            <a:avLst/>
          </a:prstGeom>
          <a:noFill/>
        </p:spPr>
        <p:txBody>
          <a:bodyPr wrap="square" lIns="0" rIns="0" tIns="0" bIns="0" anchor="t">
            <a:spAutoFit/>
          </a:bodyPr>
          <a:lstStyle/>
          <a:p>
            <a:pPr algn="l">
              <a:lnSpc>
                <a:spcPct val="115000"/>
              </a:lnSpc>
              <a:spcAft>
                <a:spcPts val="0"/>
              </a:spcAft>
            </a:pPr>
            <a:r>
              <a:rPr sz="1250" b="1">
                <a:solidFill>
                  <a:srgbClr val="0F1B2D"/>
                </a:solidFill>
                <a:latin typeface="Segoe UI"/>
              </a:rPr>
              <a:t>2  Connect</a:t>
            </a:r>
          </a:p>
        </p:txBody>
      </p:sp>
      <p:sp>
        <p:nvSpPr>
          <p:cNvPr id="16" name="TextBox 15"/>
          <p:cNvSpPr txBox="1"/>
          <p:nvPr/>
        </p:nvSpPr>
        <p:spPr>
          <a:xfrm>
            <a:off x="5449381" y="2980944"/>
            <a:ext cx="6193673" cy="4572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Deluge, Zoho Flow and APIs link each app to the layer once, instead of to every other app.</a:t>
            </a:r>
          </a:p>
        </p:txBody>
      </p:sp>
      <p:sp>
        <p:nvSpPr>
          <p:cNvPr id="17" name="Rectangle 16"/>
          <p:cNvSpPr/>
          <p:nvPr/>
        </p:nvSpPr>
        <p:spPr>
          <a:xfrm>
            <a:off x="5449381" y="3401568"/>
            <a:ext cx="6193673"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5449381" y="3493008"/>
            <a:ext cx="6193673" cy="274320"/>
          </a:xfrm>
          <a:prstGeom prst="rect">
            <a:avLst/>
          </a:prstGeom>
          <a:noFill/>
        </p:spPr>
        <p:txBody>
          <a:bodyPr wrap="square" lIns="0" rIns="0" tIns="0" bIns="0" anchor="t">
            <a:spAutoFit/>
          </a:bodyPr>
          <a:lstStyle/>
          <a:p>
            <a:pPr algn="l">
              <a:lnSpc>
                <a:spcPct val="115000"/>
              </a:lnSpc>
              <a:spcAft>
                <a:spcPts val="0"/>
              </a:spcAft>
            </a:pPr>
            <a:r>
              <a:rPr sz="1250" b="1">
                <a:solidFill>
                  <a:srgbClr val="0F1B2D"/>
                </a:solidFill>
                <a:latin typeface="Segoe UI"/>
              </a:rPr>
              <a:t>3  Add AI where it is checkable</a:t>
            </a:r>
          </a:p>
        </p:txBody>
      </p:sp>
      <p:sp>
        <p:nvSpPr>
          <p:cNvPr id="19" name="TextBox 18"/>
          <p:cNvSpPr txBox="1"/>
          <p:nvPr/>
        </p:nvSpPr>
        <p:spPr>
          <a:xfrm>
            <a:off x="5449381" y="3767328"/>
            <a:ext cx="6193673" cy="4572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Zoho Zia, or Claude and ChatGPT through Zoho MCP, read documents and draft records. A person approves.</a:t>
            </a:r>
          </a:p>
        </p:txBody>
      </p:sp>
      <p:sp>
        <p:nvSpPr>
          <p:cNvPr id="20" name="Rectangle 19"/>
          <p:cNvSpPr/>
          <p:nvPr/>
        </p:nvSpPr>
        <p:spPr>
          <a:xfrm>
            <a:off x="5449381" y="4187952"/>
            <a:ext cx="6193673"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5449381" y="4279392"/>
            <a:ext cx="6193673" cy="274320"/>
          </a:xfrm>
          <a:prstGeom prst="rect">
            <a:avLst/>
          </a:prstGeom>
          <a:noFill/>
        </p:spPr>
        <p:txBody>
          <a:bodyPr wrap="square" lIns="0" rIns="0" tIns="0" bIns="0" anchor="t">
            <a:spAutoFit/>
          </a:bodyPr>
          <a:lstStyle/>
          <a:p>
            <a:pPr algn="l">
              <a:lnSpc>
                <a:spcPct val="115000"/>
              </a:lnSpc>
              <a:spcAft>
                <a:spcPts val="0"/>
              </a:spcAft>
            </a:pPr>
            <a:r>
              <a:rPr sz="1250" b="1">
                <a:solidFill>
                  <a:srgbClr val="0F1B2D"/>
                </a:solidFill>
                <a:latin typeface="Segoe UI"/>
              </a:rPr>
              <a:t>4  Sync back</a:t>
            </a:r>
          </a:p>
        </p:txBody>
      </p:sp>
      <p:sp>
        <p:nvSpPr>
          <p:cNvPr id="22" name="TextBox 21"/>
          <p:cNvSpPr txBox="1"/>
          <p:nvPr/>
        </p:nvSpPr>
        <p:spPr>
          <a:xfrm>
            <a:off x="5449381" y="4553712"/>
            <a:ext cx="6193673" cy="45720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Status, invoices and payments flow back to the record that started the work.</a:t>
            </a:r>
          </a:p>
        </p:txBody>
      </p:sp>
      <p:pic>
        <p:nvPicPr>
          <p:cNvPr id="23" name="Picture 22" descr="logos.png"/>
          <p:cNvPicPr>
            <a:picLocks noChangeAspect="1"/>
          </p:cNvPicPr>
          <p:nvPr/>
        </p:nvPicPr>
        <p:blipFill>
          <a:blip r:embed="rId4"/>
          <a:stretch>
            <a:fillRect/>
          </a:stretch>
        </p:blipFill>
        <p:spPr>
          <a:xfrm>
            <a:off x="5449381" y="5166360"/>
            <a:ext cx="4582757" cy="1097280"/>
          </a:xfrm>
          <a:prstGeom prst="rect">
            <a:avLst/>
          </a:prstGeom>
        </p:spPr>
      </p:pic>
      <p:sp>
        <p:nvSpPr>
          <p:cNvPr id="24" name="TextBox 23"/>
          <p:cNvSpPr txBox="1"/>
          <p:nvPr/>
        </p:nvSpPr>
        <p:spPr>
          <a:xfrm>
            <a:off x="548640" y="5824728"/>
            <a:ext cx="4443541" cy="274320"/>
          </a:xfrm>
          <a:prstGeom prst="rect">
            <a:avLst/>
          </a:prstGeom>
          <a:noFill/>
        </p:spPr>
        <p:txBody>
          <a:bodyPr wrap="square" lIns="0" rIns="0" tIns="0" bIns="0" anchor="t">
            <a:spAutoFit/>
          </a:bodyPr>
          <a:lstStyle/>
          <a:p>
            <a:pPr algn="l">
              <a:lnSpc>
                <a:spcPct val="115000"/>
              </a:lnSpc>
              <a:spcAft>
                <a:spcPts val="0"/>
              </a:spcAft>
            </a:pPr>
            <a:r>
              <a:rPr sz="850" b="0">
                <a:solidFill>
                  <a:srgbClr val="6B7689"/>
                </a:solidFill>
                <a:latin typeface="Segoe UI"/>
              </a:rPr>
              <a:t>Example workflow from our interactive explorer. Not a client case study.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zudo-works-logo-512.png"/>
          <p:cNvPicPr>
            <a:picLocks noChangeAspect="1"/>
          </p:cNvPicPr>
          <p:nvPr/>
        </p:nvPicPr>
        <p:blipFill>
          <a:blip r:embed="rId2"/>
          <a:stretch>
            <a:fillRect/>
          </a:stretch>
        </p:blipFill>
        <p:spPr>
          <a:xfrm>
            <a:off x="548640" y="347472"/>
            <a:ext cx="274320" cy="274320"/>
          </a:xfrm>
          <a:prstGeom prst="rect">
            <a:avLst/>
          </a:prstGeom>
        </p:spPr>
      </p:pic>
      <p:sp>
        <p:nvSpPr>
          <p:cNvPr id="3" name="TextBox 2"/>
          <p:cNvSpPr txBox="1"/>
          <p:nvPr/>
        </p:nvSpPr>
        <p:spPr>
          <a:xfrm>
            <a:off x="896112" y="347472"/>
            <a:ext cx="2743200" cy="274320"/>
          </a:xfrm>
          <a:prstGeom prst="rect">
            <a:avLst/>
          </a:prstGeom>
          <a:noFill/>
        </p:spPr>
        <p:txBody>
          <a:bodyPr wrap="square" lIns="0" rIns="0" tIns="0" bIns="0" anchor="ctr">
            <a:spAutoFit/>
          </a:bodyPr>
          <a:lstStyle/>
          <a:p>
            <a:pPr algn="l">
              <a:lnSpc>
                <a:spcPct val="115000"/>
              </a:lnSpc>
              <a:spcAft>
                <a:spcPts val="0"/>
              </a:spcAft>
            </a:pPr>
            <a:r>
              <a:rPr sz="1100" b="1">
                <a:solidFill>
                  <a:srgbClr val="0F1B2D"/>
                </a:solidFill>
                <a:latin typeface="Segoe UI"/>
              </a:rPr>
              <a:t>Zudo Works</a:t>
            </a:r>
          </a:p>
        </p:txBody>
      </p:sp>
      <p:sp>
        <p:nvSpPr>
          <p:cNvPr id="4" name="TextBox 3"/>
          <p:cNvSpPr txBox="1"/>
          <p:nvPr/>
        </p:nvSpPr>
        <p:spPr>
          <a:xfrm>
            <a:off x="7071055" y="347472"/>
            <a:ext cx="4572000" cy="274320"/>
          </a:xfrm>
          <a:prstGeom prst="rect">
            <a:avLst/>
          </a:prstGeom>
          <a:noFill/>
        </p:spPr>
        <p:txBody>
          <a:bodyPr wrap="square" lIns="0" rIns="0" tIns="0" bIns="0" anchor="ctr">
            <a:spAutoFit/>
          </a:bodyPr>
          <a:lstStyle/>
          <a:p>
            <a:pPr algn="r">
              <a:lnSpc>
                <a:spcPct val="115000"/>
              </a:lnSpc>
              <a:spcAft>
                <a:spcPts val="0"/>
              </a:spcAft>
            </a:pPr>
            <a:r>
              <a:rPr sz="900" b="1">
                <a:solidFill>
                  <a:srgbClr val="6B7689"/>
                </a:solidFill>
                <a:latin typeface="Segoe UI"/>
              </a:rPr>
              <a:t>HOW A PROJECT RUNS</a:t>
            </a:r>
          </a:p>
        </p:txBody>
      </p:sp>
      <p:sp>
        <p:nvSpPr>
          <p:cNvPr id="5" name="Rectangle 4"/>
          <p:cNvSpPr/>
          <p:nvPr/>
        </p:nvSpPr>
        <p:spPr>
          <a:xfrm>
            <a:off x="548640" y="786384"/>
            <a:ext cx="11094415"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6400800"/>
            <a:ext cx="3657600" cy="228600"/>
          </a:xfrm>
          <a:prstGeom prst="rect">
            <a:avLst/>
          </a:prstGeom>
          <a:noFill/>
        </p:spPr>
        <p:txBody>
          <a:bodyPr wrap="square" lIns="0" rIns="0" tIns="0" bIns="0" anchor="t">
            <a:spAutoFit/>
          </a:bodyPr>
          <a:lstStyle/>
          <a:p>
            <a:pPr algn="l">
              <a:lnSpc>
                <a:spcPct val="115000"/>
              </a:lnSpc>
              <a:spcAft>
                <a:spcPts val="0"/>
              </a:spcAft>
            </a:pPr>
            <a:r>
              <a:rPr sz="900" b="0">
                <a:solidFill>
                  <a:srgbClr val="6B7689"/>
                </a:solidFill>
                <a:latin typeface="Segoe UI"/>
              </a:rPr>
              <a:t>zudoworks.com</a:t>
            </a:r>
          </a:p>
        </p:txBody>
      </p:sp>
      <p:sp>
        <p:nvSpPr>
          <p:cNvPr id="7" name="TextBox 6"/>
          <p:cNvSpPr txBox="1"/>
          <p:nvPr/>
        </p:nvSpPr>
        <p:spPr>
          <a:xfrm>
            <a:off x="10728655" y="6400800"/>
            <a:ext cx="914400" cy="228600"/>
          </a:xfrm>
          <a:prstGeom prst="rect">
            <a:avLst/>
          </a:prstGeom>
          <a:noFill/>
        </p:spPr>
        <p:txBody>
          <a:bodyPr wrap="square" lIns="0" rIns="0" tIns="0" bIns="0" anchor="t">
            <a:spAutoFit/>
          </a:bodyPr>
          <a:lstStyle/>
          <a:p>
            <a:pPr algn="r">
              <a:lnSpc>
                <a:spcPct val="115000"/>
              </a:lnSpc>
              <a:spcAft>
                <a:spcPts val="0"/>
              </a:spcAft>
            </a:pPr>
            <a:r>
              <a:rPr sz="900" b="1">
                <a:solidFill>
                  <a:srgbClr val="0F1B2D"/>
                </a:solidFill>
                <a:latin typeface="Segoe UI"/>
              </a:rPr>
              <a:t>06 / 08</a:t>
            </a:r>
          </a:p>
        </p:txBody>
      </p:sp>
      <p:sp>
        <p:nvSpPr>
          <p:cNvPr id="8" name="TextBox 7"/>
          <p:cNvSpPr txBox="1"/>
          <p:nvPr/>
        </p:nvSpPr>
        <p:spPr>
          <a:xfrm>
            <a:off x="548640" y="1051560"/>
            <a:ext cx="105156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HOW A PROJECT RUNS</a:t>
            </a:r>
          </a:p>
        </p:txBody>
      </p:sp>
      <p:sp>
        <p:nvSpPr>
          <p:cNvPr id="9" name="TextBox 8"/>
          <p:cNvSpPr txBox="1"/>
          <p:nvPr/>
        </p:nvSpPr>
        <p:spPr>
          <a:xfrm>
            <a:off x="548640" y="1344168"/>
            <a:ext cx="10515600" cy="1097280"/>
          </a:xfrm>
          <a:prstGeom prst="rect">
            <a:avLst/>
          </a:prstGeom>
          <a:noFill/>
        </p:spPr>
        <p:txBody>
          <a:bodyPr wrap="square" lIns="0" rIns="0" tIns="0" bIns="0" anchor="t">
            <a:spAutoFit/>
          </a:bodyPr>
          <a:lstStyle/>
          <a:p>
            <a:pPr algn="l">
              <a:lnSpc>
                <a:spcPct val="100000"/>
              </a:lnSpc>
              <a:spcAft>
                <a:spcPts val="0"/>
              </a:spcAft>
            </a:pPr>
            <a:r>
              <a:rPr sz="3000" b="1">
                <a:solidFill>
                  <a:srgbClr val="0F1B2D"/>
                </a:solidFill>
                <a:latin typeface="Segoe UI"/>
              </a:rPr>
              <a:t>From first call to a </a:t>
            </a:r>
            <a:r>
              <a:rPr sz="3000" b="1">
                <a:solidFill>
                  <a:srgbClr val="226DB4"/>
                </a:solidFill>
                <a:latin typeface="Segoe UI"/>
              </a:rPr>
              <a:t>working system</a:t>
            </a:r>
            <a:r>
              <a:rPr sz="3000" b="1">
                <a:solidFill>
                  <a:srgbClr val="0F1B2D"/>
                </a:solidFill>
                <a:latin typeface="Segoe UI"/>
              </a:rPr>
              <a:t/>
            </a:r>
          </a:p>
        </p:txBody>
      </p:sp>
      <p:sp>
        <p:nvSpPr>
          <p:cNvPr id="10" name="Rectangle 9"/>
          <p:cNvSpPr/>
          <p:nvPr/>
        </p:nvSpPr>
        <p:spPr>
          <a:xfrm>
            <a:off x="868680" y="2267712"/>
            <a:ext cx="8412480" cy="22860"/>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548640" y="1965960"/>
            <a:ext cx="621792" cy="621792"/>
          </a:xfrm>
          <a:prstGeom prst="ellipse">
            <a:avLst/>
          </a:prstGeom>
          <a:solidFill>
            <a:srgbClr val="FFFFFF"/>
          </a:solidFill>
          <a:ln w="22225">
            <a:solidFill>
              <a:srgbClr val="226D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1965960"/>
            <a:ext cx="621792" cy="621792"/>
          </a:xfrm>
          <a:prstGeom prst="rect">
            <a:avLst/>
          </a:prstGeom>
          <a:noFill/>
        </p:spPr>
        <p:txBody>
          <a:bodyPr wrap="square" lIns="0" rIns="0" tIns="0" bIns="0" anchor="ctr">
            <a:spAutoFit/>
          </a:bodyPr>
          <a:lstStyle/>
          <a:p>
            <a:pPr algn="ctr">
              <a:lnSpc>
                <a:spcPct val="115000"/>
              </a:lnSpc>
              <a:spcAft>
                <a:spcPts val="0"/>
              </a:spcAft>
            </a:pPr>
            <a:r>
              <a:rPr sz="1500" b="1">
                <a:solidFill>
                  <a:srgbClr val="226DB4"/>
                </a:solidFill>
                <a:latin typeface="Segoe UI"/>
              </a:rPr>
              <a:t>1</a:t>
            </a:r>
          </a:p>
        </p:txBody>
      </p:sp>
      <p:sp>
        <p:nvSpPr>
          <p:cNvPr id="13" name="TextBox 12"/>
          <p:cNvSpPr txBox="1"/>
          <p:nvPr/>
        </p:nvSpPr>
        <p:spPr>
          <a:xfrm>
            <a:off x="548640" y="2743200"/>
            <a:ext cx="2560320" cy="320040"/>
          </a:xfrm>
          <a:prstGeom prst="rect">
            <a:avLst/>
          </a:prstGeom>
          <a:noFill/>
        </p:spPr>
        <p:txBody>
          <a:bodyPr wrap="square" lIns="0" rIns="0" tIns="0" bIns="0" anchor="t">
            <a:spAutoFit/>
          </a:bodyPr>
          <a:lstStyle/>
          <a:p>
            <a:pPr algn="l">
              <a:lnSpc>
                <a:spcPct val="115000"/>
              </a:lnSpc>
              <a:spcAft>
                <a:spcPts val="0"/>
              </a:spcAft>
            </a:pPr>
            <a:r>
              <a:rPr sz="1300" b="1">
                <a:solidFill>
                  <a:srgbClr val="0F1B2D"/>
                </a:solidFill>
                <a:latin typeface="Segoe UI"/>
              </a:rPr>
              <a:t>Understand first</a:t>
            </a:r>
          </a:p>
        </p:txBody>
      </p:sp>
      <p:sp>
        <p:nvSpPr>
          <p:cNvPr id="14" name="TextBox 13"/>
          <p:cNvSpPr txBox="1"/>
          <p:nvPr/>
        </p:nvSpPr>
        <p:spPr>
          <a:xfrm>
            <a:off x="548640" y="3063240"/>
            <a:ext cx="2560320" cy="6400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We follow real work from start to finish and note every retyping and hand-off.</a:t>
            </a:r>
          </a:p>
        </p:txBody>
      </p:sp>
      <p:sp>
        <p:nvSpPr>
          <p:cNvPr id="15" name="Oval 14"/>
          <p:cNvSpPr/>
          <p:nvPr/>
        </p:nvSpPr>
        <p:spPr>
          <a:xfrm>
            <a:off x="3355848" y="1965960"/>
            <a:ext cx="621792" cy="621792"/>
          </a:xfrm>
          <a:prstGeom prst="ellipse">
            <a:avLst/>
          </a:prstGeom>
          <a:solidFill>
            <a:srgbClr val="FFFFFF"/>
          </a:solidFill>
          <a:ln w="22225">
            <a:solidFill>
              <a:srgbClr val="226D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355848" y="1965960"/>
            <a:ext cx="621792" cy="621792"/>
          </a:xfrm>
          <a:prstGeom prst="rect">
            <a:avLst/>
          </a:prstGeom>
          <a:noFill/>
        </p:spPr>
        <p:txBody>
          <a:bodyPr wrap="square" lIns="0" rIns="0" tIns="0" bIns="0" anchor="ctr">
            <a:spAutoFit/>
          </a:bodyPr>
          <a:lstStyle/>
          <a:p>
            <a:pPr algn="ctr">
              <a:lnSpc>
                <a:spcPct val="115000"/>
              </a:lnSpc>
              <a:spcAft>
                <a:spcPts val="0"/>
              </a:spcAft>
            </a:pPr>
            <a:r>
              <a:rPr sz="1500" b="1">
                <a:solidFill>
                  <a:srgbClr val="226DB4"/>
                </a:solidFill>
                <a:latin typeface="Segoe UI"/>
              </a:rPr>
              <a:t>2</a:t>
            </a:r>
          </a:p>
        </p:txBody>
      </p:sp>
      <p:sp>
        <p:nvSpPr>
          <p:cNvPr id="17" name="TextBox 16"/>
          <p:cNvSpPr txBox="1"/>
          <p:nvPr/>
        </p:nvSpPr>
        <p:spPr>
          <a:xfrm>
            <a:off x="3355848" y="2743200"/>
            <a:ext cx="2560320" cy="320040"/>
          </a:xfrm>
          <a:prstGeom prst="rect">
            <a:avLst/>
          </a:prstGeom>
          <a:noFill/>
        </p:spPr>
        <p:txBody>
          <a:bodyPr wrap="square" lIns="0" rIns="0" tIns="0" bIns="0" anchor="t">
            <a:spAutoFit/>
          </a:bodyPr>
          <a:lstStyle/>
          <a:p>
            <a:pPr algn="l">
              <a:lnSpc>
                <a:spcPct val="115000"/>
              </a:lnSpc>
              <a:spcAft>
                <a:spcPts val="0"/>
              </a:spcAft>
            </a:pPr>
            <a:r>
              <a:rPr sz="1300" b="1">
                <a:solidFill>
                  <a:srgbClr val="0F1B2D"/>
                </a:solidFill>
                <a:latin typeface="Segoe UI"/>
              </a:rPr>
              <a:t>Agree a first step</a:t>
            </a:r>
          </a:p>
        </p:txBody>
      </p:sp>
      <p:sp>
        <p:nvSpPr>
          <p:cNvPr id="18" name="TextBox 17"/>
          <p:cNvSpPr txBox="1"/>
          <p:nvPr/>
        </p:nvSpPr>
        <p:spPr>
          <a:xfrm>
            <a:off x="3355848" y="3063240"/>
            <a:ext cx="2560320" cy="6400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A written proposal with scope, timeline and cost before any work starts.</a:t>
            </a:r>
          </a:p>
        </p:txBody>
      </p:sp>
      <p:sp>
        <p:nvSpPr>
          <p:cNvPr id="19" name="Oval 18"/>
          <p:cNvSpPr/>
          <p:nvPr/>
        </p:nvSpPr>
        <p:spPr>
          <a:xfrm>
            <a:off x="6163055" y="1965960"/>
            <a:ext cx="621792" cy="621792"/>
          </a:xfrm>
          <a:prstGeom prst="ellipse">
            <a:avLst/>
          </a:prstGeom>
          <a:solidFill>
            <a:srgbClr val="FFFFFF"/>
          </a:solidFill>
          <a:ln w="22225">
            <a:solidFill>
              <a:srgbClr val="226D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63055" y="1965960"/>
            <a:ext cx="621792" cy="621792"/>
          </a:xfrm>
          <a:prstGeom prst="rect">
            <a:avLst/>
          </a:prstGeom>
          <a:noFill/>
        </p:spPr>
        <p:txBody>
          <a:bodyPr wrap="square" lIns="0" rIns="0" tIns="0" bIns="0" anchor="ctr">
            <a:spAutoFit/>
          </a:bodyPr>
          <a:lstStyle/>
          <a:p>
            <a:pPr algn="ctr">
              <a:lnSpc>
                <a:spcPct val="115000"/>
              </a:lnSpc>
              <a:spcAft>
                <a:spcPts val="0"/>
              </a:spcAft>
            </a:pPr>
            <a:r>
              <a:rPr sz="1500" b="1">
                <a:solidFill>
                  <a:srgbClr val="226DB4"/>
                </a:solidFill>
                <a:latin typeface="Segoe UI"/>
              </a:rPr>
              <a:t>3</a:t>
            </a:r>
          </a:p>
        </p:txBody>
      </p:sp>
      <p:sp>
        <p:nvSpPr>
          <p:cNvPr id="21" name="TextBox 20"/>
          <p:cNvSpPr txBox="1"/>
          <p:nvPr/>
        </p:nvSpPr>
        <p:spPr>
          <a:xfrm>
            <a:off x="6163055" y="2743200"/>
            <a:ext cx="2560320" cy="320040"/>
          </a:xfrm>
          <a:prstGeom prst="rect">
            <a:avLst/>
          </a:prstGeom>
          <a:noFill/>
        </p:spPr>
        <p:txBody>
          <a:bodyPr wrap="square" lIns="0" rIns="0" tIns="0" bIns="0" anchor="t">
            <a:spAutoFit/>
          </a:bodyPr>
          <a:lstStyle/>
          <a:p>
            <a:pPr algn="l">
              <a:lnSpc>
                <a:spcPct val="115000"/>
              </a:lnSpc>
              <a:spcAft>
                <a:spcPts val="0"/>
              </a:spcAft>
            </a:pPr>
            <a:r>
              <a:rPr sz="1300" b="1">
                <a:solidFill>
                  <a:srgbClr val="0F1B2D"/>
                </a:solidFill>
                <a:latin typeface="Segoe UI"/>
              </a:rPr>
              <a:t>Build and trial</a:t>
            </a:r>
          </a:p>
        </p:txBody>
      </p:sp>
      <p:sp>
        <p:nvSpPr>
          <p:cNvPr id="22" name="TextBox 21"/>
          <p:cNvSpPr txBox="1"/>
          <p:nvPr/>
        </p:nvSpPr>
        <p:spPr>
          <a:xfrm>
            <a:off x="6163055" y="3063240"/>
            <a:ext cx="2560320" cy="6400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Built in stages with regular demos, changed in response to the people using it.</a:t>
            </a:r>
          </a:p>
        </p:txBody>
      </p:sp>
      <p:sp>
        <p:nvSpPr>
          <p:cNvPr id="23" name="Oval 22"/>
          <p:cNvSpPr/>
          <p:nvPr/>
        </p:nvSpPr>
        <p:spPr>
          <a:xfrm>
            <a:off x="8970263" y="1965960"/>
            <a:ext cx="621792" cy="621792"/>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970263" y="1965960"/>
            <a:ext cx="621792" cy="621792"/>
          </a:xfrm>
          <a:prstGeom prst="rect">
            <a:avLst/>
          </a:prstGeom>
          <a:noFill/>
        </p:spPr>
        <p:txBody>
          <a:bodyPr wrap="square" lIns="0" rIns="0" tIns="0" bIns="0" anchor="ctr">
            <a:spAutoFit/>
          </a:bodyPr>
          <a:lstStyle/>
          <a:p>
            <a:pPr algn="ctr">
              <a:lnSpc>
                <a:spcPct val="115000"/>
              </a:lnSpc>
              <a:spcAft>
                <a:spcPts val="0"/>
              </a:spcAft>
            </a:pPr>
            <a:r>
              <a:rPr sz="1500" b="1">
                <a:solidFill>
                  <a:srgbClr val="FFFFFF"/>
                </a:solidFill>
                <a:latin typeface="Segoe UI"/>
              </a:rPr>
              <a:t>4</a:t>
            </a:r>
          </a:p>
        </p:txBody>
      </p:sp>
      <p:sp>
        <p:nvSpPr>
          <p:cNvPr id="25" name="TextBox 24"/>
          <p:cNvSpPr txBox="1"/>
          <p:nvPr/>
        </p:nvSpPr>
        <p:spPr>
          <a:xfrm>
            <a:off x="8970263" y="2743200"/>
            <a:ext cx="2560320" cy="320040"/>
          </a:xfrm>
          <a:prstGeom prst="rect">
            <a:avLst/>
          </a:prstGeom>
          <a:noFill/>
        </p:spPr>
        <p:txBody>
          <a:bodyPr wrap="square" lIns="0" rIns="0" tIns="0" bIns="0" anchor="t">
            <a:spAutoFit/>
          </a:bodyPr>
          <a:lstStyle/>
          <a:p>
            <a:pPr algn="l">
              <a:lnSpc>
                <a:spcPct val="115000"/>
              </a:lnSpc>
              <a:spcAft>
                <a:spcPts val="0"/>
              </a:spcAft>
            </a:pPr>
            <a:r>
              <a:rPr sz="1300" b="1">
                <a:solidFill>
                  <a:srgbClr val="0F1B2D"/>
                </a:solidFill>
                <a:latin typeface="Segoe UI"/>
              </a:rPr>
              <a:t>Launch and stay</a:t>
            </a:r>
          </a:p>
        </p:txBody>
      </p:sp>
      <p:sp>
        <p:nvSpPr>
          <p:cNvPr id="26" name="TextBox 25"/>
          <p:cNvSpPr txBox="1"/>
          <p:nvPr/>
        </p:nvSpPr>
        <p:spPr>
          <a:xfrm>
            <a:off x="8970263" y="3063240"/>
            <a:ext cx="2560320" cy="640080"/>
          </a:xfrm>
          <a:prstGeom prst="rect">
            <a:avLst/>
          </a:prstGeom>
          <a:noFill/>
        </p:spPr>
        <p:txBody>
          <a:bodyPr wrap="square" lIns="0" rIns="0" tIns="0" bIns="0" anchor="t">
            <a:spAutoFit/>
          </a:bodyPr>
          <a:lstStyle/>
          <a:p>
            <a:pPr algn="l">
              <a:lnSpc>
                <a:spcPct val="115000"/>
              </a:lnSpc>
              <a:spcAft>
                <a:spcPts val="0"/>
              </a:spcAft>
            </a:pPr>
            <a:r>
              <a:rPr sz="950" b="0">
                <a:solidFill>
                  <a:srgbClr val="6B7689"/>
                </a:solidFill>
                <a:latin typeface="Segoe UI"/>
              </a:rPr>
              <a:t>Training, documentation and one month of free support after launch.</a:t>
            </a:r>
          </a:p>
        </p:txBody>
      </p:sp>
      <p:sp>
        <p:nvSpPr>
          <p:cNvPr id="27" name="Rounded Rectangle 26"/>
          <p:cNvSpPr/>
          <p:nvPr/>
        </p:nvSpPr>
        <p:spPr>
          <a:xfrm>
            <a:off x="548640" y="3931920"/>
            <a:ext cx="4937760" cy="2377440"/>
          </a:xfrm>
          <a:prstGeom prst="roundRect">
            <a:avLst>
              <a:gd name="adj" fmla="val 6153"/>
            </a:avLst>
          </a:prstGeom>
          <a:solidFill>
            <a:srgbClr val="F4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2960" y="4096512"/>
            <a:ext cx="4572000" cy="320040"/>
          </a:xfrm>
          <a:prstGeom prst="rect">
            <a:avLst/>
          </a:prstGeom>
          <a:noFill/>
        </p:spPr>
        <p:txBody>
          <a:bodyPr wrap="square" lIns="0" rIns="0" tIns="0" bIns="0" anchor="t">
            <a:spAutoFit/>
          </a:bodyPr>
          <a:lstStyle/>
          <a:p>
            <a:pPr algn="l">
              <a:lnSpc>
                <a:spcPct val="115000"/>
              </a:lnSpc>
              <a:spcAft>
                <a:spcPts val="0"/>
              </a:spcAft>
            </a:pPr>
            <a:r>
              <a:rPr sz="1400" b="1">
                <a:solidFill>
                  <a:srgbClr val="0F1B2D"/>
                </a:solidFill>
                <a:latin typeface="Segoe UI"/>
              </a:rPr>
              <a:t>Every project includes</a:t>
            </a:r>
          </a:p>
        </p:txBody>
      </p:sp>
      <p:sp>
        <p:nvSpPr>
          <p:cNvPr id="29" name="Oval 28"/>
          <p:cNvSpPr/>
          <p:nvPr/>
        </p:nvSpPr>
        <p:spPr>
          <a:xfrm>
            <a:off x="841248" y="4599432"/>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97280" y="4526280"/>
            <a:ext cx="420624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A written proposal before any work starts</a:t>
            </a:r>
          </a:p>
        </p:txBody>
      </p:sp>
      <p:sp>
        <p:nvSpPr>
          <p:cNvPr id="31" name="Oval 30"/>
          <p:cNvSpPr/>
          <p:nvPr/>
        </p:nvSpPr>
        <p:spPr>
          <a:xfrm>
            <a:off x="841248" y="4882896"/>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97280" y="4809744"/>
            <a:ext cx="420624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Design, build and testing in stages, with demos</a:t>
            </a:r>
          </a:p>
        </p:txBody>
      </p:sp>
      <p:sp>
        <p:nvSpPr>
          <p:cNvPr id="33" name="Oval 32"/>
          <p:cNvSpPr/>
          <p:nvPr/>
        </p:nvSpPr>
        <p:spPr>
          <a:xfrm>
            <a:off x="841248" y="5166360"/>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97280" y="5093208"/>
            <a:ext cx="420624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Documentation your team can maintain</a:t>
            </a:r>
          </a:p>
        </p:txBody>
      </p:sp>
      <p:sp>
        <p:nvSpPr>
          <p:cNvPr id="35" name="Oval 34"/>
          <p:cNvSpPr/>
          <p:nvPr/>
        </p:nvSpPr>
        <p:spPr>
          <a:xfrm>
            <a:off x="841248" y="5449824"/>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97280" y="5376672"/>
            <a:ext cx="420624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Training for administrators and users</a:t>
            </a:r>
          </a:p>
        </p:txBody>
      </p:sp>
      <p:sp>
        <p:nvSpPr>
          <p:cNvPr id="37" name="Oval 36"/>
          <p:cNvSpPr/>
          <p:nvPr/>
        </p:nvSpPr>
        <p:spPr>
          <a:xfrm>
            <a:off x="841248" y="5733288"/>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1097280" y="5660136"/>
            <a:ext cx="420624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One month of free support after launch</a:t>
            </a:r>
          </a:p>
        </p:txBody>
      </p:sp>
      <p:sp>
        <p:nvSpPr>
          <p:cNvPr id="39" name="Oval 38"/>
          <p:cNvSpPr/>
          <p:nvPr/>
        </p:nvSpPr>
        <p:spPr>
          <a:xfrm>
            <a:off x="841248" y="6016752"/>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097280" y="5943600"/>
            <a:ext cx="420624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Zoho licences and data in your own name</a:t>
            </a:r>
          </a:p>
        </p:txBody>
      </p:sp>
      <p:pic>
        <p:nvPicPr>
          <p:cNvPr id="41" name="Picture 40" descr="lanes.png"/>
          <p:cNvPicPr>
            <a:picLocks noChangeAspect="1"/>
          </p:cNvPicPr>
          <p:nvPr/>
        </p:nvPicPr>
        <p:blipFill>
          <a:blip r:embed="rId3"/>
          <a:stretch>
            <a:fillRect/>
          </a:stretch>
        </p:blipFill>
        <p:spPr>
          <a:xfrm>
            <a:off x="6156655" y="3931920"/>
            <a:ext cx="5486400" cy="237744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zudo-works-logo-512.png"/>
          <p:cNvPicPr>
            <a:picLocks noChangeAspect="1"/>
          </p:cNvPicPr>
          <p:nvPr/>
        </p:nvPicPr>
        <p:blipFill>
          <a:blip r:embed="rId2"/>
          <a:stretch>
            <a:fillRect/>
          </a:stretch>
        </p:blipFill>
        <p:spPr>
          <a:xfrm>
            <a:off x="548640" y="347472"/>
            <a:ext cx="274320" cy="274320"/>
          </a:xfrm>
          <a:prstGeom prst="rect">
            <a:avLst/>
          </a:prstGeom>
        </p:spPr>
      </p:pic>
      <p:sp>
        <p:nvSpPr>
          <p:cNvPr id="3" name="TextBox 2"/>
          <p:cNvSpPr txBox="1"/>
          <p:nvPr/>
        </p:nvSpPr>
        <p:spPr>
          <a:xfrm>
            <a:off x="896112" y="347472"/>
            <a:ext cx="2743200" cy="274320"/>
          </a:xfrm>
          <a:prstGeom prst="rect">
            <a:avLst/>
          </a:prstGeom>
          <a:noFill/>
        </p:spPr>
        <p:txBody>
          <a:bodyPr wrap="square" lIns="0" rIns="0" tIns="0" bIns="0" anchor="ctr">
            <a:spAutoFit/>
          </a:bodyPr>
          <a:lstStyle/>
          <a:p>
            <a:pPr algn="l">
              <a:lnSpc>
                <a:spcPct val="115000"/>
              </a:lnSpc>
              <a:spcAft>
                <a:spcPts val="0"/>
              </a:spcAft>
            </a:pPr>
            <a:r>
              <a:rPr sz="1100" b="1">
                <a:solidFill>
                  <a:srgbClr val="0F1B2D"/>
                </a:solidFill>
                <a:latin typeface="Segoe UI"/>
              </a:rPr>
              <a:t>Zudo Works</a:t>
            </a:r>
          </a:p>
        </p:txBody>
      </p:sp>
      <p:sp>
        <p:nvSpPr>
          <p:cNvPr id="4" name="TextBox 3"/>
          <p:cNvSpPr txBox="1"/>
          <p:nvPr/>
        </p:nvSpPr>
        <p:spPr>
          <a:xfrm>
            <a:off x="7071055" y="347472"/>
            <a:ext cx="4572000" cy="274320"/>
          </a:xfrm>
          <a:prstGeom prst="rect">
            <a:avLst/>
          </a:prstGeom>
          <a:noFill/>
        </p:spPr>
        <p:txBody>
          <a:bodyPr wrap="square" lIns="0" rIns="0" tIns="0" bIns="0" anchor="ctr">
            <a:spAutoFit/>
          </a:bodyPr>
          <a:lstStyle/>
          <a:p>
            <a:pPr algn="r">
              <a:lnSpc>
                <a:spcPct val="115000"/>
              </a:lnSpc>
              <a:spcAft>
                <a:spcPts val="0"/>
              </a:spcAft>
            </a:pPr>
            <a:r>
              <a:rPr sz="900" b="1">
                <a:solidFill>
                  <a:srgbClr val="6B7689"/>
                </a:solidFill>
                <a:latin typeface="Segoe UI"/>
              </a:rPr>
              <a:t>SOLUTIONS BY INDUSTRY</a:t>
            </a:r>
          </a:p>
        </p:txBody>
      </p:sp>
      <p:sp>
        <p:nvSpPr>
          <p:cNvPr id="5" name="Rectangle 4"/>
          <p:cNvSpPr/>
          <p:nvPr/>
        </p:nvSpPr>
        <p:spPr>
          <a:xfrm>
            <a:off x="548640" y="786384"/>
            <a:ext cx="11094415" cy="10972"/>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6400800"/>
            <a:ext cx="3657600" cy="228600"/>
          </a:xfrm>
          <a:prstGeom prst="rect">
            <a:avLst/>
          </a:prstGeom>
          <a:noFill/>
        </p:spPr>
        <p:txBody>
          <a:bodyPr wrap="square" lIns="0" rIns="0" tIns="0" bIns="0" anchor="t">
            <a:spAutoFit/>
          </a:bodyPr>
          <a:lstStyle/>
          <a:p>
            <a:pPr algn="l">
              <a:lnSpc>
                <a:spcPct val="115000"/>
              </a:lnSpc>
              <a:spcAft>
                <a:spcPts val="0"/>
              </a:spcAft>
            </a:pPr>
            <a:r>
              <a:rPr sz="900" b="0">
                <a:solidFill>
                  <a:srgbClr val="6B7689"/>
                </a:solidFill>
                <a:latin typeface="Segoe UI"/>
              </a:rPr>
              <a:t>zudoworks.com</a:t>
            </a:r>
          </a:p>
        </p:txBody>
      </p:sp>
      <p:sp>
        <p:nvSpPr>
          <p:cNvPr id="7" name="TextBox 6"/>
          <p:cNvSpPr txBox="1"/>
          <p:nvPr/>
        </p:nvSpPr>
        <p:spPr>
          <a:xfrm>
            <a:off x="10728655" y="6400800"/>
            <a:ext cx="914400" cy="228600"/>
          </a:xfrm>
          <a:prstGeom prst="rect">
            <a:avLst/>
          </a:prstGeom>
          <a:noFill/>
        </p:spPr>
        <p:txBody>
          <a:bodyPr wrap="square" lIns="0" rIns="0" tIns="0" bIns="0" anchor="t">
            <a:spAutoFit/>
          </a:bodyPr>
          <a:lstStyle/>
          <a:p>
            <a:pPr algn="r">
              <a:lnSpc>
                <a:spcPct val="115000"/>
              </a:lnSpc>
              <a:spcAft>
                <a:spcPts val="0"/>
              </a:spcAft>
            </a:pPr>
            <a:r>
              <a:rPr sz="900" b="1">
                <a:solidFill>
                  <a:srgbClr val="0F1B2D"/>
                </a:solidFill>
                <a:latin typeface="Segoe UI"/>
              </a:rPr>
              <a:t>07 / 08</a:t>
            </a:r>
          </a:p>
        </p:txBody>
      </p:sp>
      <p:sp>
        <p:nvSpPr>
          <p:cNvPr id="8" name="TextBox 7"/>
          <p:cNvSpPr txBox="1"/>
          <p:nvPr/>
        </p:nvSpPr>
        <p:spPr>
          <a:xfrm>
            <a:off x="548640" y="1051560"/>
            <a:ext cx="10972800" cy="274320"/>
          </a:xfrm>
          <a:prstGeom prst="rect">
            <a:avLst/>
          </a:prstGeom>
          <a:noFill/>
        </p:spPr>
        <p:txBody>
          <a:bodyPr wrap="square" lIns="0" rIns="0" tIns="0" bIns="0" anchor="t">
            <a:spAutoFit/>
          </a:bodyPr>
          <a:lstStyle/>
          <a:p>
            <a:pPr algn="l">
              <a:lnSpc>
                <a:spcPct val="115000"/>
              </a:lnSpc>
              <a:spcAft>
                <a:spcPts val="0"/>
              </a:spcAft>
            </a:pPr>
            <a:r>
              <a:rPr sz="1000" b="1">
                <a:solidFill>
                  <a:srgbClr val="226DB4"/>
                </a:solidFill>
                <a:latin typeface="Segoe UI"/>
              </a:rPr>
              <a:t>SOLUTIONS BY INDUSTRY</a:t>
            </a:r>
          </a:p>
        </p:txBody>
      </p:sp>
      <p:sp>
        <p:nvSpPr>
          <p:cNvPr id="9" name="TextBox 8"/>
          <p:cNvSpPr txBox="1"/>
          <p:nvPr/>
        </p:nvSpPr>
        <p:spPr>
          <a:xfrm>
            <a:off x="548640" y="1344168"/>
            <a:ext cx="10972800" cy="1097280"/>
          </a:xfrm>
          <a:prstGeom prst="rect">
            <a:avLst/>
          </a:prstGeom>
          <a:noFill/>
        </p:spPr>
        <p:txBody>
          <a:bodyPr wrap="square" lIns="0" rIns="0" tIns="0" bIns="0" anchor="t">
            <a:spAutoFit/>
          </a:bodyPr>
          <a:lstStyle/>
          <a:p>
            <a:pPr algn="l">
              <a:lnSpc>
                <a:spcPct val="100000"/>
              </a:lnSpc>
              <a:spcAft>
                <a:spcPts val="0"/>
              </a:spcAft>
            </a:pPr>
            <a:r>
              <a:rPr sz="2600" b="1">
                <a:solidFill>
                  <a:srgbClr val="0F1B2D"/>
                </a:solidFill>
                <a:latin typeface="Segoe UI"/>
              </a:rPr>
              <a:t/>
            </a:r>
            <a:r>
              <a:rPr sz="2600" b="1">
                <a:solidFill>
                  <a:srgbClr val="226DB4"/>
                </a:solidFill>
                <a:latin typeface="Segoe UI"/>
              </a:rPr>
              <a:t>90 example workflows</a:t>
            </a:r>
            <a:r>
              <a:rPr sz="2600" b="1">
                <a:solidFill>
                  <a:srgbClr val="0F1B2D"/>
                </a:solidFill>
                <a:latin typeface="Segoe UI"/>
              </a:rPr>
              <a:t> across 18 industries</a:t>
            </a:r>
          </a:p>
        </p:txBody>
      </p:sp>
      <p:sp>
        <p:nvSpPr>
          <p:cNvPr id="10" name="TextBox 9"/>
          <p:cNvSpPr txBox="1"/>
          <p:nvPr/>
        </p:nvSpPr>
        <p:spPr>
          <a:xfrm>
            <a:off x="548640" y="1874519"/>
            <a:ext cx="4754880" cy="274320"/>
          </a:xfrm>
          <a:prstGeom prst="rect">
            <a:avLst/>
          </a:prstGeom>
          <a:noFill/>
        </p:spPr>
        <p:txBody>
          <a:bodyPr wrap="square" lIns="0" rIns="0" tIns="0" bIns="0" anchor="t">
            <a:spAutoFit/>
          </a:bodyPr>
          <a:lstStyle/>
          <a:p>
            <a:pPr algn="l">
              <a:lnSpc>
                <a:spcPct val="115000"/>
              </a:lnSpc>
              <a:spcAft>
                <a:spcPts val="0"/>
              </a:spcAft>
            </a:pPr>
            <a:r>
              <a:rPr sz="900" b="1">
                <a:solidFill>
                  <a:srgbClr val="6B7689"/>
                </a:solidFill>
                <a:latin typeface="Segoe UI"/>
              </a:rPr>
              <a:t>INDUSTRIES</a:t>
            </a:r>
          </a:p>
        </p:txBody>
      </p:sp>
      <p:sp>
        <p:nvSpPr>
          <p:cNvPr id="11" name="Rounded Rectangle 10"/>
          <p:cNvSpPr/>
          <p:nvPr/>
        </p:nvSpPr>
        <p:spPr>
          <a:xfrm>
            <a:off x="548640" y="2148840"/>
            <a:ext cx="1127089"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48640" y="2148840"/>
            <a:ext cx="1127089"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Manufacturing</a:t>
            </a:r>
          </a:p>
        </p:txBody>
      </p:sp>
      <p:sp>
        <p:nvSpPr>
          <p:cNvPr id="13" name="Rounded Rectangle 12"/>
          <p:cNvSpPr/>
          <p:nvPr/>
        </p:nvSpPr>
        <p:spPr>
          <a:xfrm>
            <a:off x="1748881" y="2148840"/>
            <a:ext cx="998707"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748881" y="2148840"/>
            <a:ext cx="998707"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Real estate</a:t>
            </a:r>
          </a:p>
        </p:txBody>
      </p:sp>
      <p:sp>
        <p:nvSpPr>
          <p:cNvPr id="15" name="Rounded Rectangle 14"/>
          <p:cNvSpPr/>
          <p:nvPr/>
        </p:nvSpPr>
        <p:spPr>
          <a:xfrm>
            <a:off x="2820741" y="2148840"/>
            <a:ext cx="613562"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2820741" y="2148840"/>
            <a:ext cx="613562"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Legal</a:t>
            </a:r>
          </a:p>
        </p:txBody>
      </p:sp>
      <p:sp>
        <p:nvSpPr>
          <p:cNvPr id="17" name="Rounded Rectangle 16"/>
          <p:cNvSpPr/>
          <p:nvPr/>
        </p:nvSpPr>
        <p:spPr>
          <a:xfrm>
            <a:off x="3507455" y="2148840"/>
            <a:ext cx="1383852"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3507455" y="2148840"/>
            <a:ext cx="1383852"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Healthcare clinic</a:t>
            </a:r>
          </a:p>
        </p:txBody>
      </p:sp>
      <p:sp>
        <p:nvSpPr>
          <p:cNvPr id="19" name="Rounded Rectangle 18"/>
          <p:cNvSpPr/>
          <p:nvPr/>
        </p:nvSpPr>
        <p:spPr>
          <a:xfrm>
            <a:off x="548640" y="2514600"/>
            <a:ext cx="1576425"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48640" y="2514600"/>
            <a:ext cx="1576425"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Education &amp; training</a:t>
            </a:r>
          </a:p>
        </p:txBody>
      </p:sp>
      <p:sp>
        <p:nvSpPr>
          <p:cNvPr id="21" name="Rounded Rectangle 20"/>
          <p:cNvSpPr/>
          <p:nvPr/>
        </p:nvSpPr>
        <p:spPr>
          <a:xfrm>
            <a:off x="2198217" y="2514600"/>
            <a:ext cx="934516"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2198217" y="2514600"/>
            <a:ext cx="934516"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E-commerce</a:t>
            </a:r>
          </a:p>
        </p:txBody>
      </p:sp>
      <p:sp>
        <p:nvSpPr>
          <p:cNvPr id="23" name="Rounded Rectangle 22"/>
          <p:cNvSpPr/>
          <p:nvPr/>
        </p:nvSpPr>
        <p:spPr>
          <a:xfrm>
            <a:off x="3205886" y="2514600"/>
            <a:ext cx="1512234"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205886" y="2514600"/>
            <a:ext cx="1512234"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Agency &amp; consulting</a:t>
            </a:r>
          </a:p>
        </p:txBody>
      </p:sp>
      <p:sp>
        <p:nvSpPr>
          <p:cNvPr id="25" name="Rounded Rectangle 24"/>
          <p:cNvSpPr/>
          <p:nvPr/>
        </p:nvSpPr>
        <p:spPr>
          <a:xfrm>
            <a:off x="548640" y="2880360"/>
            <a:ext cx="1319662"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548640" y="2880360"/>
            <a:ext cx="1319662"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Customer support</a:t>
            </a:r>
          </a:p>
        </p:txBody>
      </p:sp>
      <p:sp>
        <p:nvSpPr>
          <p:cNvPr id="27" name="Rounded Rectangle 26"/>
          <p:cNvSpPr/>
          <p:nvPr/>
        </p:nvSpPr>
        <p:spPr>
          <a:xfrm>
            <a:off x="1941454" y="2880360"/>
            <a:ext cx="1127089"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1941454" y="2880360"/>
            <a:ext cx="1127089"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Field service</a:t>
            </a:r>
          </a:p>
        </p:txBody>
      </p:sp>
      <p:sp>
        <p:nvSpPr>
          <p:cNvPr id="29" name="Rounded Rectangle 28"/>
          <p:cNvSpPr/>
          <p:nvPr/>
        </p:nvSpPr>
        <p:spPr>
          <a:xfrm>
            <a:off x="3141695" y="2880360"/>
            <a:ext cx="870325"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3141695" y="2880360"/>
            <a:ext cx="870325"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Logistics</a:t>
            </a:r>
          </a:p>
        </p:txBody>
      </p:sp>
      <p:sp>
        <p:nvSpPr>
          <p:cNvPr id="31" name="Rounded Rectangle 30"/>
          <p:cNvSpPr/>
          <p:nvPr/>
        </p:nvSpPr>
        <p:spPr>
          <a:xfrm>
            <a:off x="4085173" y="2880360"/>
            <a:ext cx="1062898"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4085173" y="2880360"/>
            <a:ext cx="1062898"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Construction</a:t>
            </a:r>
          </a:p>
        </p:txBody>
      </p:sp>
      <p:sp>
        <p:nvSpPr>
          <p:cNvPr id="33" name="Rounded Rectangle 32"/>
          <p:cNvSpPr/>
          <p:nvPr/>
        </p:nvSpPr>
        <p:spPr>
          <a:xfrm>
            <a:off x="548640" y="3246120"/>
            <a:ext cx="1319662"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548640" y="3246120"/>
            <a:ext cx="1319662"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Recruitment &amp; HR</a:t>
            </a:r>
          </a:p>
        </p:txBody>
      </p:sp>
      <p:sp>
        <p:nvSpPr>
          <p:cNvPr id="35" name="Rounded Rectangle 34"/>
          <p:cNvSpPr/>
          <p:nvPr/>
        </p:nvSpPr>
        <p:spPr>
          <a:xfrm>
            <a:off x="1941454" y="3246120"/>
            <a:ext cx="1576425"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1941454" y="3246120"/>
            <a:ext cx="1576425"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Events &amp; hospitality</a:t>
            </a:r>
          </a:p>
        </p:txBody>
      </p:sp>
      <p:sp>
        <p:nvSpPr>
          <p:cNvPr id="37" name="Rounded Rectangle 36"/>
          <p:cNvSpPr/>
          <p:nvPr/>
        </p:nvSpPr>
        <p:spPr>
          <a:xfrm>
            <a:off x="3591031" y="3246120"/>
            <a:ext cx="1255471"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3591031" y="3246120"/>
            <a:ext cx="1255471"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Accounting firm</a:t>
            </a:r>
          </a:p>
        </p:txBody>
      </p:sp>
      <p:sp>
        <p:nvSpPr>
          <p:cNvPr id="39" name="Rounded Rectangle 38"/>
          <p:cNvSpPr/>
          <p:nvPr/>
        </p:nvSpPr>
        <p:spPr>
          <a:xfrm>
            <a:off x="548640" y="3611879"/>
            <a:ext cx="870325"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548640" y="3611879"/>
            <a:ext cx="870325"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Nonprofit</a:t>
            </a:r>
          </a:p>
        </p:txBody>
      </p:sp>
      <p:sp>
        <p:nvSpPr>
          <p:cNvPr id="41" name="Rounded Rectangle 40"/>
          <p:cNvSpPr/>
          <p:nvPr/>
        </p:nvSpPr>
        <p:spPr>
          <a:xfrm>
            <a:off x="1492117" y="3611879"/>
            <a:ext cx="1383852"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1492117" y="3611879"/>
            <a:ext cx="1383852"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Finance &amp; lending</a:t>
            </a:r>
          </a:p>
        </p:txBody>
      </p:sp>
      <p:sp>
        <p:nvSpPr>
          <p:cNvPr id="43" name="Rounded Rectangle 42"/>
          <p:cNvSpPr/>
          <p:nvPr/>
        </p:nvSpPr>
        <p:spPr>
          <a:xfrm>
            <a:off x="2949122" y="3611879"/>
            <a:ext cx="870325"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2949122" y="3611879"/>
            <a:ext cx="870325"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Marketing</a:t>
            </a:r>
          </a:p>
        </p:txBody>
      </p:sp>
      <p:sp>
        <p:nvSpPr>
          <p:cNvPr id="45" name="Rounded Rectangle 44"/>
          <p:cNvSpPr/>
          <p:nvPr/>
        </p:nvSpPr>
        <p:spPr>
          <a:xfrm>
            <a:off x="3892600" y="3611879"/>
            <a:ext cx="934516" cy="292608"/>
          </a:xfrm>
          <a:prstGeom prst="roundRect">
            <a:avLst>
              <a:gd name="adj" fmla="val 50000"/>
            </a:avLst>
          </a:prstGeom>
          <a:solidFill>
            <a:srgbClr val="F4F7FB"/>
          </a:solidFill>
          <a:ln w="9525">
            <a:solidFill>
              <a:srgbClr val="E3E8E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3892600" y="3611879"/>
            <a:ext cx="934516" cy="292608"/>
          </a:xfrm>
          <a:prstGeom prst="rect">
            <a:avLst/>
          </a:prstGeom>
          <a:noFill/>
        </p:spPr>
        <p:txBody>
          <a:bodyPr wrap="square" lIns="0" rIns="0" tIns="0" bIns="0" anchor="ctr">
            <a:spAutoFit/>
          </a:bodyPr>
          <a:lstStyle/>
          <a:p>
            <a:pPr algn="ctr">
              <a:lnSpc>
                <a:spcPct val="115000"/>
              </a:lnSpc>
              <a:spcAft>
                <a:spcPts val="0"/>
              </a:spcAft>
            </a:pPr>
            <a:r>
              <a:rPr sz="900" b="1">
                <a:solidFill>
                  <a:srgbClr val="0F1B2D"/>
                </a:solidFill>
                <a:latin typeface="Segoe UI"/>
              </a:rPr>
              <a:t>Operations</a:t>
            </a:r>
          </a:p>
        </p:txBody>
      </p:sp>
      <p:sp>
        <p:nvSpPr>
          <p:cNvPr id="47" name="TextBox 46"/>
          <p:cNvSpPr txBox="1"/>
          <p:nvPr/>
        </p:nvSpPr>
        <p:spPr>
          <a:xfrm>
            <a:off x="548640" y="4087368"/>
            <a:ext cx="4754880" cy="822960"/>
          </a:xfrm>
          <a:prstGeom prst="rect">
            <a:avLst/>
          </a:prstGeom>
          <a:noFill/>
        </p:spPr>
        <p:txBody>
          <a:bodyPr wrap="square" lIns="0" rIns="0" tIns="0" bIns="0" anchor="t">
            <a:spAutoFit/>
          </a:bodyPr>
          <a:lstStyle/>
          <a:p>
            <a:pPr algn="l">
              <a:lnSpc>
                <a:spcPct val="120000"/>
              </a:lnSpc>
              <a:spcAft>
                <a:spcPts val="0"/>
              </a:spcAft>
            </a:pPr>
            <a:r>
              <a:rPr sz="950" b="0">
                <a:solidFill>
                  <a:srgbClr val="6B7689"/>
                </a:solidFill>
                <a:latin typeface="Segoe UI"/>
              </a:rPr>
              <a:t>Five common problems per industry, each solved on Zoho with integrations and AI. Explore them all at zudoworks.com/solutions. Example workflows, not client case studies.</a:t>
            </a:r>
          </a:p>
        </p:txBody>
      </p:sp>
      <p:sp>
        <p:nvSpPr>
          <p:cNvPr id="48" name="Rounded Rectangle 47"/>
          <p:cNvSpPr/>
          <p:nvPr/>
        </p:nvSpPr>
        <p:spPr>
          <a:xfrm>
            <a:off x="5760720" y="1828800"/>
            <a:ext cx="5882335" cy="4480560"/>
          </a:xfrm>
          <a:prstGeom prst="roundRect">
            <a:avLst>
              <a:gd name="adj" fmla="val 3673"/>
            </a:avLst>
          </a:prstGeom>
          <a:solidFill>
            <a:srgbClr val="F4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6080759" y="2011680"/>
            <a:ext cx="4572000" cy="274320"/>
          </a:xfrm>
          <a:prstGeom prst="rect">
            <a:avLst/>
          </a:prstGeom>
          <a:noFill/>
        </p:spPr>
        <p:txBody>
          <a:bodyPr wrap="square" lIns="0" rIns="0" tIns="0" bIns="0" anchor="t">
            <a:spAutoFit/>
          </a:bodyPr>
          <a:lstStyle/>
          <a:p>
            <a:pPr algn="l">
              <a:lnSpc>
                <a:spcPct val="115000"/>
              </a:lnSpc>
              <a:spcAft>
                <a:spcPts val="0"/>
              </a:spcAft>
            </a:pPr>
            <a:r>
              <a:rPr sz="900" b="1">
                <a:solidFill>
                  <a:srgbClr val="226DB4"/>
                </a:solidFill>
                <a:latin typeface="Segoe UI"/>
              </a:rPr>
              <a:t>SPOTLIGHT · MANUFACTURING</a:t>
            </a:r>
          </a:p>
        </p:txBody>
      </p:sp>
      <p:sp>
        <p:nvSpPr>
          <p:cNvPr id="50" name="TextBox 49"/>
          <p:cNvSpPr txBox="1"/>
          <p:nvPr/>
        </p:nvSpPr>
        <p:spPr>
          <a:xfrm>
            <a:off x="6080759" y="2267712"/>
            <a:ext cx="5486400" cy="457200"/>
          </a:xfrm>
          <a:prstGeom prst="rect">
            <a:avLst/>
          </a:prstGeom>
          <a:noFill/>
        </p:spPr>
        <p:txBody>
          <a:bodyPr wrap="square" lIns="0" rIns="0" tIns="0" bIns="0" anchor="t">
            <a:spAutoFit/>
          </a:bodyPr>
          <a:lstStyle/>
          <a:p>
            <a:pPr algn="l">
              <a:lnSpc>
                <a:spcPct val="115000"/>
              </a:lnSpc>
              <a:spcAft>
                <a:spcPts val="0"/>
              </a:spcAft>
            </a:pPr>
            <a:r>
              <a:rPr sz="1400" b="1">
                <a:solidFill>
                  <a:srgbClr val="0F1B2D"/>
                </a:solidFill>
                <a:latin typeface="Segoe UI"/>
              </a:rPr>
              <a:t>Manufacturing software built around how your factory runs</a:t>
            </a:r>
          </a:p>
        </p:txBody>
      </p:sp>
      <p:pic>
        <p:nvPicPr>
          <p:cNvPr id="51" name="Picture 50" descr="ops.png"/>
          <p:cNvPicPr>
            <a:picLocks noChangeAspect="1"/>
          </p:cNvPicPr>
          <p:nvPr/>
        </p:nvPicPr>
        <p:blipFill>
          <a:blip r:embed="rId3"/>
          <a:stretch>
            <a:fillRect/>
          </a:stretch>
        </p:blipFill>
        <p:spPr>
          <a:xfrm>
            <a:off x="6080759" y="2834640"/>
            <a:ext cx="4958861" cy="2148840"/>
          </a:xfrm>
          <a:prstGeom prst="rect">
            <a:avLst/>
          </a:prstGeom>
        </p:spPr>
      </p:pic>
      <p:sp>
        <p:nvSpPr>
          <p:cNvPr id="52" name="Oval 51"/>
          <p:cNvSpPr/>
          <p:nvPr/>
        </p:nvSpPr>
        <p:spPr>
          <a:xfrm>
            <a:off x="6099047" y="5239512"/>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336792" y="5166360"/>
            <a:ext cx="246888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Job and production tracking</a:t>
            </a:r>
          </a:p>
        </p:txBody>
      </p:sp>
      <p:sp>
        <p:nvSpPr>
          <p:cNvPr id="54" name="Oval 53"/>
          <p:cNvSpPr/>
          <p:nvPr/>
        </p:nvSpPr>
        <p:spPr>
          <a:xfrm>
            <a:off x="8842247" y="5239512"/>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079991" y="5166360"/>
            <a:ext cx="246888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Inventory and purchasing</a:t>
            </a:r>
          </a:p>
        </p:txBody>
      </p:sp>
      <p:sp>
        <p:nvSpPr>
          <p:cNvPr id="56" name="Oval 55"/>
          <p:cNvSpPr/>
          <p:nvPr/>
        </p:nvSpPr>
        <p:spPr>
          <a:xfrm>
            <a:off x="6099047" y="5532120"/>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6336792" y="5458968"/>
            <a:ext cx="246888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Quality, NCR and traceability</a:t>
            </a:r>
          </a:p>
        </p:txBody>
      </p:sp>
      <p:sp>
        <p:nvSpPr>
          <p:cNvPr id="58" name="Oval 57"/>
          <p:cNvSpPr/>
          <p:nvPr/>
        </p:nvSpPr>
        <p:spPr>
          <a:xfrm>
            <a:off x="8842247" y="5532120"/>
            <a:ext cx="109728" cy="109728"/>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9079991" y="5458968"/>
            <a:ext cx="2468880" cy="256032"/>
          </a:xfrm>
          <a:prstGeom prst="rect">
            <a:avLst/>
          </a:prstGeom>
          <a:noFill/>
        </p:spPr>
        <p:txBody>
          <a:bodyPr wrap="square" lIns="0" rIns="0" tIns="0" bIns="0" anchor="t">
            <a:spAutoFit/>
          </a:bodyPr>
          <a:lstStyle/>
          <a:p>
            <a:pPr algn="l">
              <a:lnSpc>
                <a:spcPct val="115000"/>
              </a:lnSpc>
              <a:spcAft>
                <a:spcPts val="0"/>
              </a:spcAft>
            </a:pPr>
            <a:r>
              <a:rPr sz="1000" b="0">
                <a:solidFill>
                  <a:srgbClr val="0F1B2D"/>
                </a:solidFill>
                <a:latin typeface="Segoe UI"/>
              </a:rPr>
              <a:t>Dashboards and AI order intake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E1E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zudo-works-logo-512.png"/>
          <p:cNvPicPr>
            <a:picLocks noChangeAspect="1"/>
          </p:cNvPicPr>
          <p:nvPr/>
        </p:nvPicPr>
        <p:blipFill>
          <a:blip r:embed="rId2"/>
          <a:stretch>
            <a:fillRect/>
          </a:stretch>
        </p:blipFill>
        <p:spPr>
          <a:xfrm>
            <a:off x="548640" y="457200"/>
            <a:ext cx="384048" cy="384048"/>
          </a:xfrm>
          <a:prstGeom prst="rect">
            <a:avLst/>
          </a:prstGeom>
        </p:spPr>
      </p:pic>
      <p:sp>
        <p:nvSpPr>
          <p:cNvPr id="4" name="TextBox 3"/>
          <p:cNvSpPr txBox="1"/>
          <p:nvPr/>
        </p:nvSpPr>
        <p:spPr>
          <a:xfrm>
            <a:off x="1024128" y="457200"/>
            <a:ext cx="2743200" cy="384048"/>
          </a:xfrm>
          <a:prstGeom prst="rect">
            <a:avLst/>
          </a:prstGeom>
          <a:noFill/>
        </p:spPr>
        <p:txBody>
          <a:bodyPr wrap="square" lIns="0" rIns="0" tIns="0" bIns="0" anchor="ctr">
            <a:spAutoFit/>
          </a:bodyPr>
          <a:lstStyle/>
          <a:p>
            <a:pPr algn="l">
              <a:lnSpc>
                <a:spcPct val="115000"/>
              </a:lnSpc>
              <a:spcAft>
                <a:spcPts val="0"/>
              </a:spcAft>
            </a:pPr>
            <a:r>
              <a:rPr sz="1400" b="1">
                <a:solidFill>
                  <a:srgbClr val="FFFFFF"/>
                </a:solidFill>
                <a:latin typeface="Segoe UI"/>
              </a:rPr>
              <a:t>Zudo Works</a:t>
            </a:r>
          </a:p>
        </p:txBody>
      </p:sp>
      <p:sp>
        <p:nvSpPr>
          <p:cNvPr id="5" name="TextBox 4"/>
          <p:cNvSpPr txBox="1"/>
          <p:nvPr/>
        </p:nvSpPr>
        <p:spPr>
          <a:xfrm>
            <a:off x="8899855" y="457200"/>
            <a:ext cx="2743200" cy="384048"/>
          </a:xfrm>
          <a:prstGeom prst="rect">
            <a:avLst/>
          </a:prstGeom>
          <a:noFill/>
        </p:spPr>
        <p:txBody>
          <a:bodyPr wrap="square" lIns="0" rIns="0" tIns="0" bIns="0" anchor="ctr">
            <a:spAutoFit/>
          </a:bodyPr>
          <a:lstStyle/>
          <a:p>
            <a:pPr algn="r">
              <a:lnSpc>
                <a:spcPct val="115000"/>
              </a:lnSpc>
              <a:spcAft>
                <a:spcPts val="0"/>
              </a:spcAft>
            </a:pPr>
            <a:r>
              <a:rPr sz="900" b="1">
                <a:solidFill>
                  <a:srgbClr val="8597B2"/>
                </a:solidFill>
                <a:latin typeface="Segoe UI"/>
              </a:rPr>
              <a:t>08 / 08</a:t>
            </a:r>
          </a:p>
        </p:txBody>
      </p:sp>
      <p:sp>
        <p:nvSpPr>
          <p:cNvPr id="6" name="TextBox 5"/>
          <p:cNvSpPr txBox="1"/>
          <p:nvPr/>
        </p:nvSpPr>
        <p:spPr>
          <a:xfrm>
            <a:off x="548640" y="1188720"/>
            <a:ext cx="10515600" cy="274320"/>
          </a:xfrm>
          <a:prstGeom prst="rect">
            <a:avLst/>
          </a:prstGeom>
          <a:noFill/>
        </p:spPr>
        <p:txBody>
          <a:bodyPr wrap="square" lIns="0" rIns="0" tIns="0" bIns="0" anchor="t">
            <a:spAutoFit/>
          </a:bodyPr>
          <a:lstStyle/>
          <a:p>
            <a:pPr algn="l">
              <a:lnSpc>
                <a:spcPct val="115000"/>
              </a:lnSpc>
              <a:spcAft>
                <a:spcPts val="0"/>
              </a:spcAft>
            </a:pPr>
            <a:r>
              <a:rPr sz="1000" b="1">
                <a:solidFill>
                  <a:srgbClr val="7FB6EA"/>
                </a:solidFill>
                <a:latin typeface="Segoe UI"/>
              </a:rPr>
              <a:t>GET STARTED</a:t>
            </a:r>
          </a:p>
        </p:txBody>
      </p:sp>
      <p:sp>
        <p:nvSpPr>
          <p:cNvPr id="7" name="TextBox 6"/>
          <p:cNvSpPr txBox="1"/>
          <p:nvPr/>
        </p:nvSpPr>
        <p:spPr>
          <a:xfrm>
            <a:off x="548640" y="1481328"/>
            <a:ext cx="10515600" cy="1097280"/>
          </a:xfrm>
          <a:prstGeom prst="rect">
            <a:avLst/>
          </a:prstGeom>
          <a:noFill/>
        </p:spPr>
        <p:txBody>
          <a:bodyPr wrap="square" lIns="0" rIns="0" tIns="0" bIns="0" anchor="t">
            <a:spAutoFit/>
          </a:bodyPr>
          <a:lstStyle/>
          <a:p>
            <a:pPr algn="l">
              <a:lnSpc>
                <a:spcPct val="100000"/>
              </a:lnSpc>
              <a:spcAft>
                <a:spcPts val="0"/>
              </a:spcAft>
            </a:pPr>
            <a:r>
              <a:rPr sz="3200" b="1">
                <a:solidFill>
                  <a:srgbClr val="FFFFFF"/>
                </a:solidFill>
                <a:latin typeface="Segoe UI"/>
              </a:rPr>
              <a:t>Tell us how your business runs today</a:t>
            </a:r>
          </a:p>
        </p:txBody>
      </p:sp>
      <p:sp>
        <p:nvSpPr>
          <p:cNvPr id="8" name="TextBox 7"/>
          <p:cNvSpPr txBox="1"/>
          <p:nvPr/>
        </p:nvSpPr>
        <p:spPr>
          <a:xfrm>
            <a:off x="548640" y="2057400"/>
            <a:ext cx="6583680" cy="640080"/>
          </a:xfrm>
          <a:prstGeom prst="rect">
            <a:avLst/>
          </a:prstGeom>
          <a:noFill/>
        </p:spPr>
        <p:txBody>
          <a:bodyPr wrap="square" lIns="0" rIns="0" tIns="0" bIns="0" anchor="t">
            <a:spAutoFit/>
          </a:bodyPr>
          <a:lstStyle/>
          <a:p>
            <a:pPr algn="l">
              <a:lnSpc>
                <a:spcPct val="120000"/>
              </a:lnSpc>
              <a:spcAft>
                <a:spcPts val="0"/>
              </a:spcAft>
            </a:pPr>
            <a:r>
              <a:rPr sz="1250" b="0">
                <a:solidFill>
                  <a:srgbClr val="C9D5E6"/>
                </a:solidFill>
                <a:latin typeface="Segoe UI"/>
              </a:rPr>
              <a:t>Describe one process from start to finish. We will tell you what we would build first, what we would leave alone, and how long it would take.</a:t>
            </a:r>
          </a:p>
        </p:txBody>
      </p:sp>
      <p:sp>
        <p:nvSpPr>
          <p:cNvPr id="9" name="Rounded Rectangle 8"/>
          <p:cNvSpPr/>
          <p:nvPr/>
        </p:nvSpPr>
        <p:spPr>
          <a:xfrm>
            <a:off x="548640" y="2971800"/>
            <a:ext cx="2148840" cy="1325880"/>
          </a:xfrm>
          <a:prstGeom prst="roundRect">
            <a:avLst>
              <a:gd name="adj" fmla="val 9655"/>
            </a:avLst>
          </a:prstGeom>
          <a:solidFill>
            <a:srgbClr val="1629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777240" y="3154680"/>
            <a:ext cx="329184" cy="329184"/>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3154680"/>
            <a:ext cx="329184" cy="329184"/>
          </a:xfrm>
          <a:prstGeom prst="rect">
            <a:avLst/>
          </a:prstGeom>
          <a:noFill/>
        </p:spPr>
        <p:txBody>
          <a:bodyPr wrap="square" lIns="0" rIns="0" tIns="0" bIns="0" anchor="ctr">
            <a:spAutoFit/>
          </a:bodyPr>
          <a:lstStyle/>
          <a:p>
            <a:pPr algn="ctr">
              <a:lnSpc>
                <a:spcPct val="115000"/>
              </a:lnSpc>
              <a:spcAft>
                <a:spcPts val="0"/>
              </a:spcAft>
            </a:pPr>
            <a:r>
              <a:rPr sz="1100" b="1">
                <a:solidFill>
                  <a:srgbClr val="FFFFFF"/>
                </a:solidFill>
                <a:latin typeface="Segoe UI"/>
              </a:rPr>
              <a:t>1</a:t>
            </a:r>
          </a:p>
        </p:txBody>
      </p:sp>
      <p:sp>
        <p:nvSpPr>
          <p:cNvPr id="12" name="TextBox 11"/>
          <p:cNvSpPr txBox="1"/>
          <p:nvPr/>
        </p:nvSpPr>
        <p:spPr>
          <a:xfrm>
            <a:off x="777240" y="3566160"/>
            <a:ext cx="1783080" cy="411480"/>
          </a:xfrm>
          <a:prstGeom prst="rect">
            <a:avLst/>
          </a:prstGeom>
          <a:noFill/>
        </p:spPr>
        <p:txBody>
          <a:bodyPr wrap="square" lIns="0" rIns="0" tIns="0" bIns="0" anchor="t">
            <a:spAutoFit/>
          </a:bodyPr>
          <a:lstStyle/>
          <a:p>
            <a:pPr algn="l">
              <a:lnSpc>
                <a:spcPct val="105000"/>
              </a:lnSpc>
              <a:spcAft>
                <a:spcPts val="0"/>
              </a:spcAft>
            </a:pPr>
            <a:r>
              <a:rPr sz="1050" b="1">
                <a:solidFill>
                  <a:srgbClr val="FFFFFF"/>
                </a:solidFill>
                <a:latin typeface="Segoe UI"/>
              </a:rPr>
              <a:t>We reply within 6 hours, guaranteed</a:t>
            </a:r>
          </a:p>
        </p:txBody>
      </p:sp>
      <p:sp>
        <p:nvSpPr>
          <p:cNvPr id="13" name="TextBox 12"/>
          <p:cNvSpPr txBox="1"/>
          <p:nvPr/>
        </p:nvSpPr>
        <p:spPr>
          <a:xfrm>
            <a:off x="777240" y="3931920"/>
            <a:ext cx="1783080" cy="365760"/>
          </a:xfrm>
          <a:prstGeom prst="rect">
            <a:avLst/>
          </a:prstGeom>
          <a:noFill/>
        </p:spPr>
        <p:txBody>
          <a:bodyPr wrap="square" lIns="0" rIns="0" tIns="0" bIns="0" anchor="t">
            <a:spAutoFit/>
          </a:bodyPr>
          <a:lstStyle/>
          <a:p>
            <a:pPr algn="l">
              <a:lnSpc>
                <a:spcPct val="115000"/>
              </a:lnSpc>
              <a:spcAft>
                <a:spcPts val="0"/>
              </a:spcAft>
            </a:pPr>
            <a:r>
              <a:rPr sz="850" b="0">
                <a:solidFill>
                  <a:srgbClr val="C9D5E6"/>
                </a:solidFill>
                <a:latin typeface="Segoe UI"/>
              </a:rPr>
              <a:t>With a few questions or times for a call.</a:t>
            </a:r>
          </a:p>
        </p:txBody>
      </p:sp>
      <p:sp>
        <p:nvSpPr>
          <p:cNvPr id="14" name="Rounded Rectangle 13"/>
          <p:cNvSpPr/>
          <p:nvPr/>
        </p:nvSpPr>
        <p:spPr>
          <a:xfrm>
            <a:off x="2834640" y="2971800"/>
            <a:ext cx="2148840" cy="1325880"/>
          </a:xfrm>
          <a:prstGeom prst="roundRect">
            <a:avLst>
              <a:gd name="adj" fmla="val 9655"/>
            </a:avLst>
          </a:prstGeom>
          <a:solidFill>
            <a:srgbClr val="1629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3063240" y="3154680"/>
            <a:ext cx="329184" cy="329184"/>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154680"/>
            <a:ext cx="329184" cy="329184"/>
          </a:xfrm>
          <a:prstGeom prst="rect">
            <a:avLst/>
          </a:prstGeom>
          <a:noFill/>
        </p:spPr>
        <p:txBody>
          <a:bodyPr wrap="square" lIns="0" rIns="0" tIns="0" bIns="0" anchor="ctr">
            <a:spAutoFit/>
          </a:bodyPr>
          <a:lstStyle/>
          <a:p>
            <a:pPr algn="ctr">
              <a:lnSpc>
                <a:spcPct val="115000"/>
              </a:lnSpc>
              <a:spcAft>
                <a:spcPts val="0"/>
              </a:spcAft>
            </a:pPr>
            <a:r>
              <a:rPr sz="1100" b="1">
                <a:solidFill>
                  <a:srgbClr val="FFFFFF"/>
                </a:solidFill>
                <a:latin typeface="Segoe UI"/>
              </a:rPr>
              <a:t>2</a:t>
            </a:r>
          </a:p>
        </p:txBody>
      </p:sp>
      <p:sp>
        <p:nvSpPr>
          <p:cNvPr id="17" name="TextBox 16"/>
          <p:cNvSpPr txBox="1"/>
          <p:nvPr/>
        </p:nvSpPr>
        <p:spPr>
          <a:xfrm>
            <a:off x="3063240" y="3566160"/>
            <a:ext cx="1783080" cy="411480"/>
          </a:xfrm>
          <a:prstGeom prst="rect">
            <a:avLst/>
          </a:prstGeom>
          <a:noFill/>
        </p:spPr>
        <p:txBody>
          <a:bodyPr wrap="square" lIns="0" rIns="0" tIns="0" bIns="0" anchor="t">
            <a:spAutoFit/>
          </a:bodyPr>
          <a:lstStyle/>
          <a:p>
            <a:pPr algn="l">
              <a:lnSpc>
                <a:spcPct val="105000"/>
              </a:lnSpc>
              <a:spcAft>
                <a:spcPts val="0"/>
              </a:spcAft>
            </a:pPr>
            <a:r>
              <a:rPr sz="1050" b="1">
                <a:solidFill>
                  <a:srgbClr val="FFFFFF"/>
                </a:solidFill>
                <a:latin typeface="Segoe UI"/>
              </a:rPr>
              <a:t>A discovery call</a:t>
            </a:r>
          </a:p>
        </p:txBody>
      </p:sp>
      <p:sp>
        <p:nvSpPr>
          <p:cNvPr id="18" name="TextBox 17"/>
          <p:cNvSpPr txBox="1"/>
          <p:nvPr/>
        </p:nvSpPr>
        <p:spPr>
          <a:xfrm>
            <a:off x="3063240" y="3931920"/>
            <a:ext cx="1783080" cy="365760"/>
          </a:xfrm>
          <a:prstGeom prst="rect">
            <a:avLst/>
          </a:prstGeom>
          <a:noFill/>
        </p:spPr>
        <p:txBody>
          <a:bodyPr wrap="square" lIns="0" rIns="0" tIns="0" bIns="0" anchor="t">
            <a:spAutoFit/>
          </a:bodyPr>
          <a:lstStyle/>
          <a:p>
            <a:pPr algn="l">
              <a:lnSpc>
                <a:spcPct val="115000"/>
              </a:lnSpc>
              <a:spcAft>
                <a:spcPts val="0"/>
              </a:spcAft>
            </a:pPr>
            <a:r>
              <a:rPr sz="850" b="0">
                <a:solidFill>
                  <a:srgbClr val="C9D5E6"/>
                </a:solidFill>
                <a:latin typeface="Segoe UI"/>
              </a:rPr>
              <a:t>About how the work flows today.</a:t>
            </a:r>
          </a:p>
        </p:txBody>
      </p:sp>
      <p:sp>
        <p:nvSpPr>
          <p:cNvPr id="19" name="Rounded Rectangle 18"/>
          <p:cNvSpPr/>
          <p:nvPr/>
        </p:nvSpPr>
        <p:spPr>
          <a:xfrm>
            <a:off x="5120640" y="2971800"/>
            <a:ext cx="2148840" cy="1325880"/>
          </a:xfrm>
          <a:prstGeom prst="roundRect">
            <a:avLst>
              <a:gd name="adj" fmla="val 9655"/>
            </a:avLst>
          </a:prstGeom>
          <a:solidFill>
            <a:srgbClr val="1629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5349240" y="3154680"/>
            <a:ext cx="329184" cy="329184"/>
          </a:xfrm>
          <a:prstGeom prst="ellipse">
            <a:avLst/>
          </a:prstGeom>
          <a:solidFill>
            <a:srgbClr val="089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349240" y="3154680"/>
            <a:ext cx="329184" cy="329184"/>
          </a:xfrm>
          <a:prstGeom prst="rect">
            <a:avLst/>
          </a:prstGeom>
          <a:noFill/>
        </p:spPr>
        <p:txBody>
          <a:bodyPr wrap="square" lIns="0" rIns="0" tIns="0" bIns="0" anchor="ctr">
            <a:spAutoFit/>
          </a:bodyPr>
          <a:lstStyle/>
          <a:p>
            <a:pPr algn="ctr">
              <a:lnSpc>
                <a:spcPct val="115000"/>
              </a:lnSpc>
              <a:spcAft>
                <a:spcPts val="0"/>
              </a:spcAft>
            </a:pPr>
            <a:r>
              <a:rPr sz="1100" b="1">
                <a:solidFill>
                  <a:srgbClr val="FFFFFF"/>
                </a:solidFill>
                <a:latin typeface="Segoe UI"/>
              </a:rPr>
              <a:t>3</a:t>
            </a:r>
          </a:p>
        </p:txBody>
      </p:sp>
      <p:sp>
        <p:nvSpPr>
          <p:cNvPr id="22" name="TextBox 21"/>
          <p:cNvSpPr txBox="1"/>
          <p:nvPr/>
        </p:nvSpPr>
        <p:spPr>
          <a:xfrm>
            <a:off x="5349240" y="3566160"/>
            <a:ext cx="1783080" cy="411480"/>
          </a:xfrm>
          <a:prstGeom prst="rect">
            <a:avLst/>
          </a:prstGeom>
          <a:noFill/>
        </p:spPr>
        <p:txBody>
          <a:bodyPr wrap="square" lIns="0" rIns="0" tIns="0" bIns="0" anchor="t">
            <a:spAutoFit/>
          </a:bodyPr>
          <a:lstStyle/>
          <a:p>
            <a:pPr algn="l">
              <a:lnSpc>
                <a:spcPct val="105000"/>
              </a:lnSpc>
              <a:spcAft>
                <a:spcPts val="0"/>
              </a:spcAft>
            </a:pPr>
            <a:r>
              <a:rPr sz="1050" b="1">
                <a:solidFill>
                  <a:srgbClr val="FFFFFF"/>
                </a:solidFill>
                <a:latin typeface="Segoe UI"/>
              </a:rPr>
              <a:t>A written proposal</a:t>
            </a:r>
          </a:p>
        </p:txBody>
      </p:sp>
      <p:sp>
        <p:nvSpPr>
          <p:cNvPr id="23" name="TextBox 22"/>
          <p:cNvSpPr txBox="1"/>
          <p:nvPr/>
        </p:nvSpPr>
        <p:spPr>
          <a:xfrm>
            <a:off x="5349240" y="3931920"/>
            <a:ext cx="1783080" cy="365760"/>
          </a:xfrm>
          <a:prstGeom prst="rect">
            <a:avLst/>
          </a:prstGeom>
          <a:noFill/>
        </p:spPr>
        <p:txBody>
          <a:bodyPr wrap="square" lIns="0" rIns="0" tIns="0" bIns="0" anchor="t">
            <a:spAutoFit/>
          </a:bodyPr>
          <a:lstStyle/>
          <a:p>
            <a:pPr algn="l">
              <a:lnSpc>
                <a:spcPct val="115000"/>
              </a:lnSpc>
              <a:spcAft>
                <a:spcPts val="0"/>
              </a:spcAft>
            </a:pPr>
            <a:r>
              <a:rPr sz="850" b="0">
                <a:solidFill>
                  <a:srgbClr val="C9D5E6"/>
                </a:solidFill>
                <a:latin typeface="Segoe UI"/>
              </a:rPr>
              <a:t>Scope, timeline and cost, before work starts.</a:t>
            </a:r>
          </a:p>
        </p:txBody>
      </p:sp>
      <p:sp>
        <p:nvSpPr>
          <p:cNvPr id="24" name="Rounded Rectangle 23"/>
          <p:cNvSpPr/>
          <p:nvPr/>
        </p:nvSpPr>
        <p:spPr>
          <a:xfrm>
            <a:off x="548640" y="4572000"/>
            <a:ext cx="6720840" cy="1691640"/>
          </a:xfrm>
          <a:prstGeom prst="roundRect">
            <a:avLst>
              <a:gd name="adj" fmla="val 972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4754880"/>
            <a:ext cx="1371600" cy="292608"/>
          </a:xfrm>
          <a:prstGeom prst="rect">
            <a:avLst/>
          </a:prstGeom>
          <a:noFill/>
        </p:spPr>
        <p:txBody>
          <a:bodyPr wrap="square" lIns="0" rIns="0" tIns="0" bIns="0" anchor="ctr">
            <a:spAutoFit/>
          </a:bodyPr>
          <a:lstStyle/>
          <a:p>
            <a:pPr algn="l">
              <a:lnSpc>
                <a:spcPct val="115000"/>
              </a:lnSpc>
              <a:spcAft>
                <a:spcPts val="0"/>
              </a:spcAft>
            </a:pPr>
            <a:r>
              <a:rPr sz="850" b="1">
                <a:solidFill>
                  <a:srgbClr val="6B7689"/>
                </a:solidFill>
                <a:latin typeface="Segoe UI"/>
              </a:rPr>
              <a:t>WEBSITE</a:t>
            </a:r>
          </a:p>
        </p:txBody>
      </p:sp>
      <p:sp>
        <p:nvSpPr>
          <p:cNvPr id="26" name="TextBox 25"/>
          <p:cNvSpPr txBox="1"/>
          <p:nvPr/>
        </p:nvSpPr>
        <p:spPr>
          <a:xfrm>
            <a:off x="2240280" y="4754880"/>
            <a:ext cx="3291840" cy="292608"/>
          </a:xfrm>
          <a:prstGeom prst="rect">
            <a:avLst/>
          </a:prstGeom>
          <a:noFill/>
        </p:spPr>
        <p:txBody>
          <a:bodyPr wrap="square" lIns="0" rIns="0" tIns="0" bIns="0" anchor="ctr">
            <a:spAutoFit/>
          </a:bodyPr>
          <a:lstStyle/>
          <a:p>
            <a:pPr algn="l">
              <a:lnSpc>
                <a:spcPct val="115000"/>
              </a:lnSpc>
              <a:spcAft>
                <a:spcPts val="0"/>
              </a:spcAft>
            </a:pPr>
            <a:r>
              <a:rPr sz="1200" b="1">
                <a:solidFill>
                  <a:srgbClr val="0F1B2D"/>
                </a:solidFill>
                <a:latin typeface="Segoe UI"/>
              </a:rPr>
              <a:t>zudoworks.com</a:t>
            </a:r>
          </a:p>
        </p:txBody>
      </p:sp>
      <p:sp>
        <p:nvSpPr>
          <p:cNvPr id="27" name="TextBox 26"/>
          <p:cNvSpPr txBox="1"/>
          <p:nvPr/>
        </p:nvSpPr>
        <p:spPr>
          <a:xfrm>
            <a:off x="868680" y="5102352"/>
            <a:ext cx="1371600" cy="292608"/>
          </a:xfrm>
          <a:prstGeom prst="rect">
            <a:avLst/>
          </a:prstGeom>
          <a:noFill/>
        </p:spPr>
        <p:txBody>
          <a:bodyPr wrap="square" lIns="0" rIns="0" tIns="0" bIns="0" anchor="ctr">
            <a:spAutoFit/>
          </a:bodyPr>
          <a:lstStyle/>
          <a:p>
            <a:pPr algn="l">
              <a:lnSpc>
                <a:spcPct val="115000"/>
              </a:lnSpc>
              <a:spcAft>
                <a:spcPts val="0"/>
              </a:spcAft>
            </a:pPr>
            <a:r>
              <a:rPr sz="850" b="1">
                <a:solidFill>
                  <a:srgbClr val="6B7689"/>
                </a:solidFill>
                <a:latin typeface="Segoe UI"/>
              </a:rPr>
              <a:t>EMAIL</a:t>
            </a:r>
          </a:p>
        </p:txBody>
      </p:sp>
      <p:sp>
        <p:nvSpPr>
          <p:cNvPr id="28" name="TextBox 27"/>
          <p:cNvSpPr txBox="1"/>
          <p:nvPr/>
        </p:nvSpPr>
        <p:spPr>
          <a:xfrm>
            <a:off x="2240280" y="5102352"/>
            <a:ext cx="3291840" cy="292608"/>
          </a:xfrm>
          <a:prstGeom prst="rect">
            <a:avLst/>
          </a:prstGeom>
          <a:noFill/>
        </p:spPr>
        <p:txBody>
          <a:bodyPr wrap="square" lIns="0" rIns="0" tIns="0" bIns="0" anchor="ctr">
            <a:spAutoFit/>
          </a:bodyPr>
          <a:lstStyle/>
          <a:p>
            <a:pPr algn="l">
              <a:lnSpc>
                <a:spcPct val="115000"/>
              </a:lnSpc>
              <a:spcAft>
                <a:spcPts val="0"/>
              </a:spcAft>
            </a:pPr>
            <a:r>
              <a:rPr sz="1200" b="1">
                <a:solidFill>
                  <a:srgbClr val="0F1B2D"/>
                </a:solidFill>
                <a:latin typeface="Segoe UI"/>
              </a:rPr>
              <a:t>admin@zudoworks.com</a:t>
            </a:r>
          </a:p>
        </p:txBody>
      </p:sp>
      <p:sp>
        <p:nvSpPr>
          <p:cNvPr id="29" name="TextBox 28"/>
          <p:cNvSpPr txBox="1"/>
          <p:nvPr/>
        </p:nvSpPr>
        <p:spPr>
          <a:xfrm>
            <a:off x="868680" y="5449824"/>
            <a:ext cx="1371600" cy="292608"/>
          </a:xfrm>
          <a:prstGeom prst="rect">
            <a:avLst/>
          </a:prstGeom>
          <a:noFill/>
        </p:spPr>
        <p:txBody>
          <a:bodyPr wrap="square" lIns="0" rIns="0" tIns="0" bIns="0" anchor="ctr">
            <a:spAutoFit/>
          </a:bodyPr>
          <a:lstStyle/>
          <a:p>
            <a:pPr algn="l">
              <a:lnSpc>
                <a:spcPct val="115000"/>
              </a:lnSpc>
              <a:spcAft>
                <a:spcPts val="0"/>
              </a:spcAft>
            </a:pPr>
            <a:r>
              <a:rPr sz="850" b="1">
                <a:solidFill>
                  <a:srgbClr val="6B7689"/>
                </a:solidFill>
                <a:latin typeface="Segoe UI"/>
              </a:rPr>
              <a:t>BOOK A CALL</a:t>
            </a:r>
          </a:p>
        </p:txBody>
      </p:sp>
      <p:sp>
        <p:nvSpPr>
          <p:cNvPr id="30" name="TextBox 29"/>
          <p:cNvSpPr txBox="1"/>
          <p:nvPr/>
        </p:nvSpPr>
        <p:spPr>
          <a:xfrm>
            <a:off x="2240280" y="5449824"/>
            <a:ext cx="3291840" cy="292608"/>
          </a:xfrm>
          <a:prstGeom prst="rect">
            <a:avLst/>
          </a:prstGeom>
          <a:noFill/>
        </p:spPr>
        <p:txBody>
          <a:bodyPr wrap="square" lIns="0" rIns="0" tIns="0" bIns="0" anchor="ctr">
            <a:spAutoFit/>
          </a:bodyPr>
          <a:lstStyle/>
          <a:p>
            <a:pPr algn="l">
              <a:lnSpc>
                <a:spcPct val="115000"/>
              </a:lnSpc>
              <a:spcAft>
                <a:spcPts val="0"/>
              </a:spcAft>
            </a:pPr>
            <a:r>
              <a:rPr sz="1200" b="1">
                <a:solidFill>
                  <a:srgbClr val="0F1B2D"/>
                </a:solidFill>
                <a:latin typeface="Segoe UI"/>
              </a:rPr>
              <a:t>zudoworks.com/contact</a:t>
            </a:r>
          </a:p>
        </p:txBody>
      </p:sp>
      <p:sp>
        <p:nvSpPr>
          <p:cNvPr id="31" name="TextBox 30"/>
          <p:cNvSpPr txBox="1"/>
          <p:nvPr/>
        </p:nvSpPr>
        <p:spPr>
          <a:xfrm>
            <a:off x="868680" y="5797296"/>
            <a:ext cx="1371600" cy="292608"/>
          </a:xfrm>
          <a:prstGeom prst="rect">
            <a:avLst/>
          </a:prstGeom>
          <a:noFill/>
        </p:spPr>
        <p:txBody>
          <a:bodyPr wrap="square" lIns="0" rIns="0" tIns="0" bIns="0" anchor="ctr">
            <a:spAutoFit/>
          </a:bodyPr>
          <a:lstStyle/>
          <a:p>
            <a:pPr algn="l">
              <a:lnSpc>
                <a:spcPct val="115000"/>
              </a:lnSpc>
              <a:spcAft>
                <a:spcPts val="0"/>
              </a:spcAft>
            </a:pPr>
            <a:r>
              <a:rPr sz="850" b="1">
                <a:solidFill>
                  <a:srgbClr val="6B7689"/>
                </a:solidFill>
                <a:latin typeface="Segoe UI"/>
              </a:rPr>
              <a:t>BASED IN</a:t>
            </a:r>
          </a:p>
        </p:txBody>
      </p:sp>
      <p:sp>
        <p:nvSpPr>
          <p:cNvPr id="32" name="TextBox 31"/>
          <p:cNvSpPr txBox="1"/>
          <p:nvPr/>
        </p:nvSpPr>
        <p:spPr>
          <a:xfrm>
            <a:off x="2240280" y="5797296"/>
            <a:ext cx="3291840" cy="292608"/>
          </a:xfrm>
          <a:prstGeom prst="rect">
            <a:avLst/>
          </a:prstGeom>
          <a:noFill/>
        </p:spPr>
        <p:txBody>
          <a:bodyPr wrap="square" lIns="0" rIns="0" tIns="0" bIns="0" anchor="ctr">
            <a:spAutoFit/>
          </a:bodyPr>
          <a:lstStyle/>
          <a:p>
            <a:pPr algn="l">
              <a:lnSpc>
                <a:spcPct val="115000"/>
              </a:lnSpc>
              <a:spcAft>
                <a:spcPts val="0"/>
              </a:spcAft>
            </a:pPr>
            <a:r>
              <a:rPr sz="1200" b="1">
                <a:solidFill>
                  <a:srgbClr val="0F1B2D"/>
                </a:solidFill>
                <a:latin typeface="Segoe UI"/>
              </a:rPr>
              <a:t>Anna Nagar, Chennai, India</a:t>
            </a:r>
          </a:p>
        </p:txBody>
      </p:sp>
      <p:pic>
        <p:nvPicPr>
          <p:cNvPr id="33" name="Picture 32" descr="qr.png"/>
          <p:cNvPicPr>
            <a:picLocks noChangeAspect="1"/>
          </p:cNvPicPr>
          <p:nvPr/>
        </p:nvPicPr>
        <p:blipFill>
          <a:blip r:embed="rId3"/>
          <a:stretch>
            <a:fillRect/>
          </a:stretch>
        </p:blipFill>
        <p:spPr>
          <a:xfrm>
            <a:off x="5760720" y="4709160"/>
            <a:ext cx="1234440" cy="1234440"/>
          </a:xfrm>
          <a:prstGeom prst="rect">
            <a:avLst/>
          </a:prstGeom>
        </p:spPr>
      </p:pic>
      <p:sp>
        <p:nvSpPr>
          <p:cNvPr id="34" name="TextBox 33"/>
          <p:cNvSpPr txBox="1"/>
          <p:nvPr/>
        </p:nvSpPr>
        <p:spPr>
          <a:xfrm>
            <a:off x="5577840" y="5961888"/>
            <a:ext cx="1600200" cy="228600"/>
          </a:xfrm>
          <a:prstGeom prst="rect">
            <a:avLst/>
          </a:prstGeom>
          <a:noFill/>
        </p:spPr>
        <p:txBody>
          <a:bodyPr wrap="square" lIns="0" rIns="0" tIns="0" bIns="0" anchor="t">
            <a:spAutoFit/>
          </a:bodyPr>
          <a:lstStyle/>
          <a:p>
            <a:pPr algn="ctr">
              <a:lnSpc>
                <a:spcPct val="115000"/>
              </a:lnSpc>
              <a:spcAft>
                <a:spcPts val="0"/>
              </a:spcAft>
            </a:pPr>
            <a:r>
              <a:rPr sz="750" b="0">
                <a:solidFill>
                  <a:srgbClr val="6B7689"/>
                </a:solidFill>
                <a:latin typeface="Segoe UI"/>
              </a:rPr>
              <a:t>Scan to send details</a:t>
            </a:r>
          </a:p>
        </p:txBody>
      </p:sp>
      <p:sp>
        <p:nvSpPr>
          <p:cNvPr id="35" name="Rounded Rectangle 34"/>
          <p:cNvSpPr/>
          <p:nvPr/>
        </p:nvSpPr>
        <p:spPr>
          <a:xfrm>
            <a:off x="7726679" y="1188720"/>
            <a:ext cx="3916375" cy="5074920"/>
          </a:xfrm>
          <a:prstGeom prst="roundRect">
            <a:avLst>
              <a:gd name="adj" fmla="val 4669"/>
            </a:avLst>
          </a:prstGeom>
          <a:solidFill>
            <a:srgbClr val="1629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cto.jpg"/>
          <p:cNvPicPr>
            <a:picLocks noChangeAspect="1"/>
          </p:cNvPicPr>
          <p:nvPr/>
        </p:nvPicPr>
        <p:blipFill>
          <a:blip r:embed="rId4"/>
          <a:srcRect t="7393" b="17251"/>
          <a:stretch>
            <a:fillRect/>
          </a:stretch>
        </p:blipFill>
        <p:spPr>
          <a:xfrm>
            <a:off x="8046719" y="1508760"/>
            <a:ext cx="3276295" cy="2468880"/>
          </a:xfrm>
          <a:prstGeom prst="rect">
            <a:avLst/>
          </a:prstGeom>
        </p:spPr>
      </p:pic>
      <p:sp>
        <p:nvSpPr>
          <p:cNvPr id="37" name="TextBox 36"/>
          <p:cNvSpPr txBox="1"/>
          <p:nvPr/>
        </p:nvSpPr>
        <p:spPr>
          <a:xfrm>
            <a:off x="8046719" y="4114800"/>
            <a:ext cx="3657600" cy="320040"/>
          </a:xfrm>
          <a:prstGeom prst="rect">
            <a:avLst/>
          </a:prstGeom>
          <a:noFill/>
        </p:spPr>
        <p:txBody>
          <a:bodyPr wrap="square" lIns="0" rIns="0" tIns="0" bIns="0" anchor="t">
            <a:spAutoFit/>
          </a:bodyPr>
          <a:lstStyle/>
          <a:p>
            <a:pPr algn="l">
              <a:lnSpc>
                <a:spcPct val="115000"/>
              </a:lnSpc>
              <a:spcAft>
                <a:spcPts val="0"/>
              </a:spcAft>
            </a:pPr>
            <a:r>
              <a:rPr sz="1600" b="1">
                <a:solidFill>
                  <a:srgbClr val="FFFFFF"/>
                </a:solidFill>
                <a:latin typeface="Segoe UI"/>
              </a:rPr>
              <a:t>Arunkumar V</a:t>
            </a:r>
          </a:p>
        </p:txBody>
      </p:sp>
      <p:sp>
        <p:nvSpPr>
          <p:cNvPr id="38" name="TextBox 37"/>
          <p:cNvSpPr txBox="1"/>
          <p:nvPr/>
        </p:nvSpPr>
        <p:spPr>
          <a:xfrm>
            <a:off x="8046719" y="4434840"/>
            <a:ext cx="3657600" cy="274320"/>
          </a:xfrm>
          <a:prstGeom prst="rect">
            <a:avLst/>
          </a:prstGeom>
          <a:noFill/>
        </p:spPr>
        <p:txBody>
          <a:bodyPr wrap="square" lIns="0" rIns="0" tIns="0" bIns="0" anchor="t">
            <a:spAutoFit/>
          </a:bodyPr>
          <a:lstStyle/>
          <a:p>
            <a:pPr algn="l">
              <a:lnSpc>
                <a:spcPct val="115000"/>
              </a:lnSpc>
              <a:spcAft>
                <a:spcPts val="0"/>
              </a:spcAft>
            </a:pPr>
            <a:r>
              <a:rPr sz="1000" b="1">
                <a:solidFill>
                  <a:srgbClr val="7FB6EA"/>
                </a:solidFill>
                <a:latin typeface="Segoe UI"/>
              </a:rPr>
              <a:t>Chief Technology Officer</a:t>
            </a:r>
          </a:p>
        </p:txBody>
      </p:sp>
      <p:sp>
        <p:nvSpPr>
          <p:cNvPr id="39" name="TextBox 38"/>
          <p:cNvSpPr txBox="1"/>
          <p:nvPr/>
        </p:nvSpPr>
        <p:spPr>
          <a:xfrm>
            <a:off x="8046719" y="4800600"/>
            <a:ext cx="3276295" cy="640080"/>
          </a:xfrm>
          <a:prstGeom prst="rect">
            <a:avLst/>
          </a:prstGeom>
          <a:noFill/>
        </p:spPr>
        <p:txBody>
          <a:bodyPr wrap="square" lIns="0" rIns="0" tIns="0" bIns="0" anchor="t">
            <a:spAutoFit/>
          </a:bodyPr>
          <a:lstStyle/>
          <a:p>
            <a:pPr algn="l">
              <a:lnSpc>
                <a:spcPct val="115000"/>
              </a:lnSpc>
              <a:spcAft>
                <a:spcPts val="0"/>
              </a:spcAft>
            </a:pPr>
            <a:r>
              <a:rPr sz="1000" b="0">
                <a:solidFill>
                  <a:srgbClr val="FFFFFF"/>
                </a:solidFill>
                <a:latin typeface="Segoe UI"/>
              </a:rPr>
              <a:t>“Master of Creator (Global Winner)” award, Zoho Creator Partner Hackathon 2025</a:t>
            </a:r>
          </a:p>
        </p:txBody>
      </p:sp>
      <p:sp>
        <p:nvSpPr>
          <p:cNvPr id="40" name="TextBox 39"/>
          <p:cNvSpPr txBox="1"/>
          <p:nvPr/>
        </p:nvSpPr>
        <p:spPr>
          <a:xfrm>
            <a:off x="8046719" y="5440680"/>
            <a:ext cx="3276295" cy="640080"/>
          </a:xfrm>
          <a:prstGeom prst="rect">
            <a:avLst/>
          </a:prstGeom>
          <a:noFill/>
        </p:spPr>
        <p:txBody>
          <a:bodyPr wrap="square" lIns="0" rIns="0" tIns="0" bIns="0" anchor="t">
            <a:spAutoFit/>
          </a:bodyPr>
          <a:lstStyle/>
          <a:p>
            <a:pPr algn="l">
              <a:lnSpc>
                <a:spcPct val="115000"/>
              </a:lnSpc>
              <a:spcAft>
                <a:spcPts val="0"/>
              </a:spcAft>
            </a:pPr>
            <a:r>
              <a:rPr sz="900" b="0">
                <a:solidFill>
                  <a:srgbClr val="C9D5E6"/>
                </a:solidFill>
                <a:latin typeface="Segoe UI"/>
              </a:rPr>
              <a:t>Makes the technical decisions on every project. You talk to the people who build it.</a:t>
            </a:r>
          </a:p>
        </p:txBody>
      </p:sp>
      <p:sp>
        <p:nvSpPr>
          <p:cNvPr id="41" name="TextBox 40"/>
          <p:cNvSpPr txBox="1"/>
          <p:nvPr/>
        </p:nvSpPr>
        <p:spPr>
          <a:xfrm>
            <a:off x="548640" y="6473952"/>
            <a:ext cx="9144000" cy="228600"/>
          </a:xfrm>
          <a:prstGeom prst="rect">
            <a:avLst/>
          </a:prstGeom>
          <a:noFill/>
        </p:spPr>
        <p:txBody>
          <a:bodyPr wrap="square" lIns="0" rIns="0" tIns="0" bIns="0" anchor="t">
            <a:spAutoFit/>
          </a:bodyPr>
          <a:lstStyle/>
          <a:p>
            <a:pPr algn="l">
              <a:lnSpc>
                <a:spcPct val="115000"/>
              </a:lnSpc>
              <a:spcAft>
                <a:spcPts val="0"/>
              </a:spcAft>
            </a:pPr>
            <a:r>
              <a:rPr sz="800" b="0">
                <a:solidFill>
                  <a:srgbClr val="8597B2"/>
                </a:solidFill>
                <a:latin typeface="Segoe UI"/>
              </a:rPr>
              <a:t>zudoworks.com is the official and only website of Zudo Works.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Zudo Works company overview</dc:title>
  <dc:subject>Zoho and custom software development</dc:subject>
  <dc:creator>Zudo Works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